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20"/>
  </p:notesMasterIdLst>
  <p:handoutMasterIdLst>
    <p:handoutMasterId r:id="rId21"/>
  </p:handoutMasterIdLst>
  <p:sldIdLst>
    <p:sldId id="330" r:id="rId8"/>
    <p:sldId id="331" r:id="rId9"/>
    <p:sldId id="332" r:id="rId10"/>
    <p:sldId id="333" r:id="rId11"/>
    <p:sldId id="334" r:id="rId12"/>
    <p:sldId id="335" r:id="rId13"/>
    <p:sldId id="336" r:id="rId14"/>
    <p:sldId id="337" r:id="rId15"/>
    <p:sldId id="338" r:id="rId16"/>
    <p:sldId id="339" r:id="rId17"/>
    <p:sldId id="340" r:id="rId18"/>
    <p:sldId id="341" r:id="rId19"/>
  </p:sldIdLst>
  <p:sldSz cx="12188825" cy="6858000"/>
  <p:notesSz cx="6858000" cy="9296400"/>
  <p:embeddedFontLst>
    <p:embeddedFont>
      <p:font typeface="Segoe UI Light" panose="020B0502040204020203" pitchFamily="34" charset="0"/>
      <p:regular r:id="rId22"/>
      <p:italic r:id="rId23"/>
    </p:embeddedFont>
    <p:embeddedFont>
      <p:font typeface="Segoe UI" panose="020B0502040204020203"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Lst>
        </p14:section>
        <p14:section name="Windows Azure" id="{5E4156E2-A099-4F51-80BA-A0A1B5CA74F0}">
          <p14:sldIdLst>
            <p14:sldId id="331"/>
            <p14:sldId id="332"/>
            <p14:sldId id="333"/>
            <p14:sldId id="334"/>
            <p14:sldId id="335"/>
            <p14:sldId id="336"/>
            <p14:sldId id="337"/>
            <p14:sldId id="338"/>
            <p14:sldId id="339"/>
            <p14:sldId id="340"/>
            <p14:sldId id="341"/>
          </p14:sldIdLst>
        </p14:section>
        <p14:section name="Virtual Machines" id="{F0F5B035-F424-4FA7-B544-D9588B3F33E0}">
          <p14:sldIdLst/>
        </p14:section>
        <p14:section name="Web Sites" id="{264A8B60-B9FA-4432-95A4-7895E89FC737}">
          <p14:sldIdLst/>
        </p14:section>
        <p14:section name="Cloud Services" id="{2CDE6F8B-A3B9-4ADE-8466-D31A7C4BE270}">
          <p14:sldIdLst/>
        </p14:section>
        <p14:section name="Building Block Services" id="{8083865B-29DE-456D-BC63-C1192E8D5085}">
          <p14:sldIdLst/>
        </p14:section>
        <p14:section name="Blob Storage" id="{2051A546-2383-44DC-A095-2A4ABEEFB210}">
          <p14:sldIdLst/>
        </p14:section>
        <p14:section name="Identity &amp; Service Bus" id="{FEB934FC-C07F-4B70-9AA6-EDDF34557D53}">
          <p14:sldIdLst/>
        </p14:section>
        <p14:section name="Closing" id="{8AF084D8-4D86-40FB-8932-4F6AA17A5223}">
          <p14:sldIdLst/>
        </p14:section>
        <p14:section name="Appendix" id="{E276D7D1-D5C0-4C73-B840-F49C3AEB0FA9}">
          <p14:sldIdLst/>
        </p14:section>
      </p14:sectionLst>
    </p:ext>
    <p:ext uri="{EFAFB233-063F-42B5-8137-9DF3F51BA10A}">
      <p15:sldGuideLst xmlns=""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62818" autoAdjust="0"/>
  </p:normalViewPr>
  <p:slideViewPr>
    <p:cSldViewPr snapToGrid="0">
      <p:cViewPr varScale="1">
        <p:scale>
          <a:sx n="72" d="100"/>
          <a:sy n="72" d="100"/>
        </p:scale>
        <p:origin x="-1824" y="-90"/>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handoutMaster" Target="handoutMasters/handoutMaster1.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3.fntdata"/><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10/8/2013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10/8/2013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windowsazure.com/en-us/pricing/details/web-sit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709613"/>
            <a:ext cx="6308725" cy="3549650"/>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3484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709613"/>
            <a:ext cx="6308725" cy="3549650"/>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97479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dirty="0" smtClean="0"/>
              <a:t>Leave</a:t>
            </a:r>
            <a:r>
              <a:rPr lang="en-US" baseline="0" dirty="0" smtClean="0"/>
              <a:t> in appendix for QA when the </a:t>
            </a:r>
            <a:r>
              <a:rPr lang="en-US" baseline="0" smtClean="0"/>
              <a:t>question is asked.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3723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how Windows</a:t>
            </a:r>
            <a:r>
              <a:rPr lang="en-US" baseline="0" dirty="0" smtClean="0"/>
              <a:t> Azure websites are simple, easy, and open.</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51619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dirty="0" err="1" smtClean="0"/>
              <a:t>Git</a:t>
            </a:r>
            <a:r>
              <a:rPr lang="en-US" baseline="0" dirty="0" smtClean="0"/>
              <a:t> Deployment is Native, or through a Service hook from </a:t>
            </a:r>
            <a:r>
              <a:rPr lang="en-US" baseline="0" dirty="0" err="1" smtClean="0"/>
              <a:t>CodePlex</a:t>
            </a:r>
            <a:r>
              <a:rPr lang="en-US" baseline="0" dirty="0" smtClean="0"/>
              <a:t>, </a:t>
            </a:r>
            <a:r>
              <a:rPr lang="en-US" baseline="0" dirty="0" err="1" smtClean="0"/>
              <a:t>GitHub</a:t>
            </a:r>
            <a:r>
              <a:rPr lang="en-US" baseline="0" dirty="0" smtClean="0"/>
              <a:t> or </a:t>
            </a:r>
            <a:r>
              <a:rPr lang="en-US" baseline="0" dirty="0" err="1" smtClean="0"/>
              <a:t>BitBucket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B45C6E-FCE4-4C36-96D3-F66438DBAEBD}" type="datetime1">
              <a:rPr lang="en-US" smtClean="0"/>
              <a:t>10/8/2013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224654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that</a:t>
            </a:r>
            <a:r>
              <a:rPr lang="en-US" baseline="0" dirty="0" smtClean="0"/>
              <a:t> Windows Azure Web Sites supports Classic ASP, ASP.NET, PHP, and Node.js out of the box and that you can also host any custom </a:t>
            </a:r>
            <a:r>
              <a:rPr lang="en-US" baseline="0" dirty="0" err="1" smtClean="0"/>
              <a:t>FastCGI</a:t>
            </a:r>
            <a:r>
              <a:rPr lang="en-US" baseline="0" dirty="0" smtClean="0"/>
              <a:t> handler.</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7443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the</a:t>
            </a:r>
            <a:r>
              <a:rPr lang="en-US" sz="1100" baseline="0" dirty="0" smtClean="0"/>
              <a:t> three scale choices on Windows Azure Web Sites.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r>
              <a:rPr lang="en-US" sz="1100" dirty="0" smtClean="0">
                <a:latin typeface="Segoe UI" pitchFamily="34" charset="0"/>
              </a:rPr>
              <a:t>Both free and shared are the same architecture.</a:t>
            </a:r>
            <a:r>
              <a:rPr lang="en-US" sz="1100" baseline="0" dirty="0" smtClean="0">
                <a:latin typeface="Segoe UI" pitchFamily="34" charset="0"/>
              </a:rPr>
              <a:t> With standard you isolate your application to your own virtual machines that you can use and pay for whatever resources you choose.</a:t>
            </a:r>
          </a:p>
          <a:p>
            <a:endParaRPr lang="en-US" sz="1100" baseline="0" dirty="0" smtClean="0">
              <a:latin typeface="Segoe UI" pitchFamily="34" charset="0"/>
            </a:endParaRPr>
          </a:p>
          <a:p>
            <a:r>
              <a:rPr lang="en-US" sz="1100" b="1" baseline="0" dirty="0" smtClean="0">
                <a:latin typeface="Segoe UI" pitchFamily="34" charset="0"/>
              </a:rPr>
              <a:t>Online Resources:</a:t>
            </a:r>
          </a:p>
          <a:p>
            <a:r>
              <a:rPr lang="en-US" sz="1100" b="0" baseline="0" dirty="0" smtClean="0">
                <a:latin typeface="Segoe UI" pitchFamily="34" charset="0"/>
              </a:rPr>
              <a:t>If you’d like more details on Web Site pricing and quota, see the Windows Azure pricing page here: </a:t>
            </a:r>
            <a:r>
              <a:rPr lang="en-US" sz="1100" dirty="0" smtClean="0">
                <a:hlinkClick r:id="rId3"/>
              </a:rPr>
              <a:t>http://www.windowsazure.com/en-us/pricing/details/web-sites/</a:t>
            </a:r>
            <a:endParaRPr lang="en-US" sz="1100" b="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69676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scale up standard instances to multiple</a:t>
            </a:r>
            <a:r>
              <a:rPr lang="en-US" sz="1100" baseline="0" dirty="0" smtClean="0"/>
              <a:t> instances as needed.</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71626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host multiple sites that you own on a your standard </a:t>
            </a:r>
            <a:r>
              <a:rPr lang="en-US" sz="1100" baseline="0" dirty="0" smtClean="0"/>
              <a:t>instances.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74925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host multiple sites that you own on a your standard </a:t>
            </a:r>
            <a:r>
              <a:rPr lang="en-US" sz="1100" baseline="0" dirty="0" smtClean="0"/>
              <a:t>instances.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0053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endParaRPr lang="en-US" baseline="0" dirty="0" smtClean="0"/>
          </a:p>
          <a:p>
            <a:r>
              <a:rPr lang="en-US" baseline="0" dirty="0" smtClean="0"/>
              <a:t>Highlight the ability to get started quickly with the Windows Azure Web App Gallery</a:t>
            </a:r>
          </a:p>
          <a:p>
            <a:endParaRPr lang="en-US" baseline="0" dirty="0" smtClean="0"/>
          </a:p>
          <a:p>
            <a:pPr marL="0" marR="0" indent="0" algn="l" defTabSz="914058" rtl="0" eaLnBrk="1" fontAlgn="auto" latinLnBrk="0" hangingPunct="1">
              <a:lnSpc>
                <a:spcPct val="100000"/>
              </a:lnSpc>
              <a:spcBef>
                <a:spcPts val="0"/>
              </a:spcBef>
              <a:spcAft>
                <a:spcPts val="0"/>
              </a:spcAft>
              <a:buClrTx/>
              <a:buSzTx/>
              <a:buFontTx/>
              <a:buNone/>
              <a:tabLst/>
              <a:defRPr/>
            </a:pPr>
            <a:r>
              <a:rPr lang="en-US" b="1" baseline="0" dirty="0" smtClean="0"/>
              <a:t>Speaking Points:</a:t>
            </a:r>
          </a:p>
          <a:p>
            <a:pPr marL="0" marR="0" indent="0" algn="l" defTabSz="914058" rtl="0" eaLnBrk="1" fontAlgn="auto" latinLnBrk="0" hangingPunct="1">
              <a:lnSpc>
                <a:spcPct val="100000"/>
              </a:lnSpc>
              <a:spcBef>
                <a:spcPts val="0"/>
              </a:spcBef>
              <a:spcAft>
                <a:spcPts val="0"/>
              </a:spcAft>
              <a:buClrTx/>
              <a:buSzTx/>
              <a:buFontTx/>
              <a:buNone/>
              <a:tabLst/>
              <a:defRPr/>
            </a:pPr>
            <a:endParaRPr lang="en-US" b="1" baseline="0" dirty="0" smtClean="0"/>
          </a:p>
          <a:p>
            <a:pPr marL="171450" marR="0" indent="-171450" algn="l" defTabSz="914058" rtl="0" eaLnBrk="1" fontAlgn="auto" latinLnBrk="0" hangingPunct="1">
              <a:lnSpc>
                <a:spcPct val="100000"/>
              </a:lnSpc>
              <a:spcBef>
                <a:spcPts val="0"/>
              </a:spcBef>
              <a:spcAft>
                <a:spcPts val="0"/>
              </a:spcAft>
              <a:buClrTx/>
              <a:buSzTx/>
              <a:buFont typeface="Arial"/>
              <a:buChar char="•"/>
              <a:tabLst/>
              <a:defRPr/>
            </a:pPr>
            <a:r>
              <a:rPr lang="en-US" b="0" baseline="0" dirty="0" smtClean="0"/>
              <a:t>Along-side the publishing capabilities, Windows Azure Web Sites also offers the Web App Gallery which provides many turn key solutions based off of well known open source web applications.</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Segoe UI" pitchFamily="34" charset="0"/>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718301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80ED7E3E-4A6D-48AC-A97A-EBEE88EF81A4}" type="datetimeFigureOut">
              <a:rPr lang="en-US" smtClean="0"/>
              <a:t>10/8/2013</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51F44897-4BF6-48DB-9BEB-EA132D694ADA}" type="slidenum">
              <a:rPr lang="en-US" smtClean="0"/>
              <a:t>‹#›</a:t>
            </a:fld>
            <a:endParaRPr lang="en-US"/>
          </a:p>
        </p:txBody>
      </p:sp>
    </p:spTree>
    <p:extLst>
      <p:ext uri="{BB962C8B-B14F-4D97-AF65-F5344CB8AC3E}">
        <p14:creationId xmlns:p14="http://schemas.microsoft.com/office/powerpoint/2010/main" val="78088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25700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97" r:id="rId19"/>
    <p:sldLayoutId id="2147483798"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a:t>
            </a:r>
            <a:r>
              <a:rPr lang="en-US" smtClean="0"/>
              <a:t>Web Sites</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2563"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028" y="2506525"/>
            <a:ext cx="10235121" cy="1994392"/>
          </a:xfrm>
        </p:spPr>
        <p:txBody>
          <a:bodyPr>
            <a:normAutofit fontScale="90000"/>
          </a:bodyPr>
          <a:lstStyle/>
          <a:p>
            <a:r>
              <a:rPr lang="en-US" dirty="0" smtClean="0">
                <a:gradFill>
                  <a:gsLst>
                    <a:gs pos="1250">
                      <a:srgbClr val="FFFFFF"/>
                    </a:gs>
                    <a:gs pos="100000">
                      <a:srgbClr val="FFFFFF"/>
                    </a:gs>
                  </a:gsLst>
                  <a:lin ang="5400000" scaled="0"/>
                </a:gradFill>
              </a:rPr>
              <a:t>Creating a </a:t>
            </a:r>
            <a:r>
              <a:rPr lang="en-US" dirty="0" err="1" smtClean="0">
                <a:gradFill>
                  <a:gsLst>
                    <a:gs pos="1250">
                      <a:srgbClr val="FFFFFF"/>
                    </a:gs>
                    <a:gs pos="100000">
                      <a:srgbClr val="FFFFFF"/>
                    </a:gs>
                  </a:gsLst>
                  <a:lin ang="5400000" scaled="0"/>
                </a:gradFill>
              </a:rPr>
              <a:t>Wordpress</a:t>
            </a:r>
            <a:r>
              <a:rPr lang="en-US" dirty="0" smtClean="0">
                <a:gradFill>
                  <a:gsLst>
                    <a:gs pos="1250">
                      <a:srgbClr val="FFFFFF"/>
                    </a:gs>
                    <a:gs pos="100000">
                      <a:srgbClr val="FFFFFF"/>
                    </a:gs>
                  </a:gsLst>
                  <a:lin ang="5400000" scaled="0"/>
                </a:gradFill>
              </a:rPr>
              <a:t>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site</a:t>
            </a:r>
            <a:endParaRPr lang="en-US" dirty="0"/>
          </a:p>
        </p:txBody>
      </p:sp>
      <p:grpSp>
        <p:nvGrpSpPr>
          <p:cNvPr id="4" name="Group 3"/>
          <p:cNvGrpSpPr/>
          <p:nvPr/>
        </p:nvGrpSpPr>
        <p:grpSpPr>
          <a:xfrm>
            <a:off x="9402321" y="1447801"/>
            <a:ext cx="17325805"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26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2563"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028" y="2506525"/>
            <a:ext cx="10235121" cy="1994392"/>
          </a:xfrm>
        </p:spPr>
        <p:txBody>
          <a:bodyPr>
            <a:normAutofit fontScale="90000"/>
          </a:bodyPr>
          <a:lstStyle/>
          <a:p>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Website examples</a:t>
            </a:r>
            <a:endParaRPr lang="en-US" dirty="0"/>
          </a:p>
        </p:txBody>
      </p:sp>
      <p:grpSp>
        <p:nvGrpSpPr>
          <p:cNvPr id="4" name="Group 3"/>
          <p:cNvGrpSpPr/>
          <p:nvPr/>
        </p:nvGrpSpPr>
        <p:grpSpPr>
          <a:xfrm>
            <a:off x="9402321" y="1447801"/>
            <a:ext cx="17325805"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45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6866" y="5020535"/>
            <a:ext cx="364701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Launch a professional looking site with a few clicks using apps like </a:t>
            </a:r>
            <a:r>
              <a:rPr lang="en-US" sz="1400" spc="-42" dirty="0" err="1">
                <a:gradFill>
                  <a:gsLst>
                    <a:gs pos="0">
                      <a:srgbClr val="FFFFFF"/>
                    </a:gs>
                    <a:gs pos="100000">
                      <a:srgbClr val="FFFFFF"/>
                    </a:gs>
                  </a:gsLst>
                  <a:lin ang="16200000" scaled="0"/>
                </a:gradFill>
              </a:rPr>
              <a:t>WordPress</a:t>
            </a:r>
            <a:r>
              <a:rPr lang="en-US" sz="1400" spc="-42" dirty="0">
                <a:gradFill>
                  <a:gsLst>
                    <a:gs pos="0">
                      <a:srgbClr val="FFFFFF"/>
                    </a:gs>
                    <a:gs pos="100000">
                      <a:srgbClr val="FFFFFF"/>
                    </a:gs>
                  </a:gsLst>
                  <a:lin ang="16200000" scaled="0"/>
                </a:gradFill>
              </a:rPr>
              <a:t>, </a:t>
            </a:r>
            <a:r>
              <a:rPr lang="en-US" sz="1400" spc="-42" dirty="0" err="1">
                <a:gradFill>
                  <a:gsLst>
                    <a:gs pos="0">
                      <a:srgbClr val="FFFFFF"/>
                    </a:gs>
                    <a:gs pos="100000">
                      <a:srgbClr val="FFFFFF"/>
                    </a:gs>
                  </a:gsLst>
                  <a:lin ang="16200000" scaled="0"/>
                </a:gradFill>
              </a:rPr>
              <a:t>Joomla</a:t>
            </a:r>
            <a:r>
              <a:rPr lang="en-US" sz="1400" spc="-42" dirty="0">
                <a:gradFill>
                  <a:gsLst>
                    <a:gs pos="0">
                      <a:srgbClr val="FFFFFF"/>
                    </a:gs>
                    <a:gs pos="100000">
                      <a:srgbClr val="FFFFFF"/>
                    </a:gs>
                  </a:gsLst>
                  <a:lin ang="16200000" scaled="0"/>
                </a:gradFill>
              </a:rPr>
              <a:t>!, Drupal, </a:t>
            </a:r>
            <a:r>
              <a:rPr lang="en-US" sz="1400" spc="-42" dirty="0" err="1">
                <a:gradFill>
                  <a:gsLst>
                    <a:gs pos="0">
                      <a:srgbClr val="FFFFFF"/>
                    </a:gs>
                    <a:gs pos="100000">
                      <a:srgbClr val="FFFFFF"/>
                    </a:gs>
                  </a:gsLst>
                  <a:lin ang="16200000" scaled="0"/>
                </a:gradFill>
              </a:rPr>
              <a:t>DotNetNuke</a:t>
            </a:r>
            <a:r>
              <a:rPr lang="en-US" sz="1400" spc="-42" dirty="0">
                <a:gradFill>
                  <a:gsLst>
                    <a:gs pos="0">
                      <a:srgbClr val="FFFFFF"/>
                    </a:gs>
                    <a:gs pos="100000">
                      <a:srgbClr val="FFFFFF"/>
                    </a:gs>
                  </a:gsLst>
                  <a:lin ang="16200000" scaled="0"/>
                </a:gradFill>
              </a:rPr>
              <a:t> and </a:t>
            </a:r>
            <a:r>
              <a:rPr lang="en-US" sz="1400" spc="-42" dirty="0" err="1">
                <a:gradFill>
                  <a:gsLst>
                    <a:gs pos="0">
                      <a:srgbClr val="FFFFFF"/>
                    </a:gs>
                    <a:gs pos="100000">
                      <a:srgbClr val="FFFFFF"/>
                    </a:gs>
                  </a:gsLst>
                  <a:lin ang="16200000" scaled="0"/>
                </a:gradFill>
              </a:rPr>
              <a:t>Umbraco</a:t>
            </a:r>
            <a:endParaRPr lang="en-US" sz="1400" spc="-42" dirty="0">
              <a:gradFill>
                <a:gsLst>
                  <a:gs pos="0">
                    <a:srgbClr val="FFFFFF"/>
                  </a:gs>
                  <a:gs pos="100000">
                    <a:srgbClr val="FFFFFF"/>
                  </a:gs>
                </a:gsLst>
                <a:lin ang="16200000" scaled="0"/>
              </a:gradFill>
            </a:endParaRPr>
          </a:p>
        </p:txBody>
      </p:sp>
      <p:sp>
        <p:nvSpPr>
          <p:cNvPr id="14" name="Rounded Rectangle 13"/>
          <p:cNvSpPr/>
          <p:nvPr/>
        </p:nvSpPr>
        <p:spPr bwMode="auto">
          <a:xfrm>
            <a:off x="276866" y="3584381"/>
            <a:ext cx="364701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Deploy  directly from your source code repository, using </a:t>
            </a:r>
            <a:r>
              <a:rPr lang="en-US" sz="1400" spc="-42" dirty="0" err="1">
                <a:gradFill>
                  <a:gsLst>
                    <a:gs pos="0">
                      <a:srgbClr val="FFFFFF"/>
                    </a:gs>
                    <a:gs pos="100000">
                      <a:srgbClr val="FFFFFF"/>
                    </a:gs>
                  </a:gsLst>
                  <a:lin ang="16200000" scaled="0"/>
                </a:gradFill>
              </a:rPr>
              <a:t>Git</a:t>
            </a:r>
            <a:r>
              <a:rPr lang="en-US" sz="1400" spc="-42"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6866" y="2148227"/>
            <a:ext cx="364701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6866" y="1270002"/>
            <a:ext cx="364701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8021" y="3584567"/>
            <a:ext cx="3923712"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1555" y="1264790"/>
            <a:ext cx="4025146"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8021" y="2148227"/>
            <a:ext cx="3923712"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8020" y="5020907"/>
            <a:ext cx="3923712"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5878" y="3584567"/>
            <a:ext cx="3923712"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Choose an image from the library or upload your own </a:t>
            </a:r>
            <a:r>
              <a:rPr lang="en-US" sz="1400" spc="-42" dirty="0" err="1">
                <a:gradFill>
                  <a:gsLst>
                    <a:gs pos="0">
                      <a:srgbClr val="FFFFFF"/>
                    </a:gs>
                    <a:gs pos="100000">
                      <a:srgbClr val="FFFFFF"/>
                    </a:gs>
                  </a:gsLst>
                  <a:lin ang="16200000" scaled="0"/>
                </a:gradFill>
              </a:rPr>
              <a:t>VHD</a:t>
            </a:r>
            <a:r>
              <a:rPr lang="en-US" sz="1400" spc="-42" dirty="0">
                <a:gradFill>
                  <a:gsLst>
                    <a:gs pos="0">
                      <a:srgbClr val="FFFFFF"/>
                    </a:gs>
                    <a:gs pos="100000">
                      <a:srgbClr val="FFFFFF"/>
                    </a:gs>
                  </a:gsLst>
                  <a:lin ang="16200000" scaled="0"/>
                </a:gradFill>
              </a:rPr>
              <a:t>. </a:t>
            </a:r>
          </a:p>
        </p:txBody>
      </p:sp>
      <p:sp>
        <p:nvSpPr>
          <p:cNvPr id="17" name="Rounded Rectangle 16"/>
          <p:cNvSpPr/>
          <p:nvPr/>
        </p:nvSpPr>
        <p:spPr bwMode="auto">
          <a:xfrm>
            <a:off x="8015878" y="2148227"/>
            <a:ext cx="3923712"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5877" y="5020907"/>
            <a:ext cx="3923712"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00" spc="-42" dirty="0" err="1">
                <a:gradFill>
                  <a:gsLst>
                    <a:gs pos="0">
                      <a:srgbClr val="FFFFFF"/>
                    </a:gs>
                    <a:gs pos="100000">
                      <a:srgbClr val="FFFFFF"/>
                    </a:gs>
                  </a:gsLst>
                  <a:lin ang="16200000" scaled="0"/>
                </a:gradFill>
              </a:rPr>
              <a:t>PaaS</a:t>
            </a:r>
            <a:r>
              <a:rPr lang="en-US" sz="1400" spc="-42" dirty="0">
                <a:gradFill>
                  <a:gsLst>
                    <a:gs pos="0">
                      <a:srgbClr val="FFFFFF"/>
                    </a:gs>
                    <a:gs pos="100000">
                      <a:srgbClr val="FFFFFF"/>
                    </a:gs>
                  </a:gsLst>
                  <a:lin ang="16200000" scaled="0"/>
                </a:gradFill>
              </a:rPr>
              <a:t> services.</a:t>
            </a:r>
          </a:p>
        </p:txBody>
      </p:sp>
      <p:grpSp>
        <p:nvGrpSpPr>
          <p:cNvPr id="9" name="Group 8"/>
          <p:cNvGrpSpPr/>
          <p:nvPr/>
        </p:nvGrpSpPr>
        <p:grpSpPr>
          <a:xfrm>
            <a:off x="8007004" y="1270002"/>
            <a:ext cx="399224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1901451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228601" y="867830"/>
            <a:ext cx="2756790" cy="2756791"/>
          </a:xfrm>
          <a:prstGeom prst="rect">
            <a:avLst/>
          </a:prstGeom>
          <a:effectLst>
            <a:outerShdw blurRad="50800" dist="50800" dir="5400000" algn="ctr" rotWithShape="0">
              <a:schemeClr val="bg1">
                <a:alpha val="13000"/>
              </a:schemeClr>
            </a:outerShdw>
          </a:effectLst>
        </p:spPr>
      </p:pic>
      <p:sp>
        <p:nvSpPr>
          <p:cNvPr id="12" name="Rectangle 11"/>
          <p:cNvSpPr/>
          <p:nvPr/>
        </p:nvSpPr>
        <p:spPr bwMode="auto">
          <a:xfrm>
            <a:off x="3133195" y="1456625"/>
            <a:ext cx="8513242"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8" tIns="0" rIns="121848" bIns="0" numCol="1" rtlCol="0" anchor="ctr" anchorCtr="0" compatLnSpc="1">
            <a:prstTxWarp prst="textNoShape">
              <a:avLst/>
            </a:prstTxWarp>
          </a:bodyPr>
          <a:lstStyle/>
          <a:p>
            <a:pPr defTabSz="1218714" fontAlgn="base">
              <a:spcBef>
                <a:spcPct val="0"/>
              </a:spcBef>
              <a:spcAft>
                <a:spcPct val="0"/>
              </a:spcAft>
              <a:buClr>
                <a:srgbClr val="FFFF99"/>
              </a:buClr>
              <a:buSzPct val="120000"/>
              <a:defRPr/>
            </a:pPr>
            <a:r>
              <a:rPr lang="en-US" sz="5467" spc="-100" dirty="0">
                <a:ln w="3175">
                  <a:noFill/>
                </a:ln>
                <a:gradFill>
                  <a:gsLst>
                    <a:gs pos="0">
                      <a:srgbClr val="292929"/>
                    </a:gs>
                    <a:gs pos="100000">
                      <a:srgbClr val="292929"/>
                    </a:gs>
                  </a:gsLst>
                  <a:lin ang="5400000" scaled="0"/>
                </a:gradFill>
                <a:ea typeface="Segoe UI" pitchFamily="34" charset="0"/>
                <a:cs typeface="Segoe UI" pitchFamily="34" charset="0"/>
              </a:rPr>
              <a:t>Windows Azure Web Sites</a:t>
            </a:r>
            <a:endParaRPr lang="en-US" altLang="zh-CN" sz="5467" spc="-100" dirty="0">
              <a:ln w="3175">
                <a:noFill/>
              </a:ln>
              <a:gradFill>
                <a:gsLst>
                  <a:gs pos="0">
                    <a:srgbClr val="292929"/>
                  </a:gs>
                  <a:gs pos="100000">
                    <a:srgbClr val="292929"/>
                  </a:gs>
                </a:gsLst>
                <a:lin ang="5400000" scaled="0"/>
              </a:gradFill>
              <a:ea typeface="Segoe UI" pitchFamily="34" charset="0"/>
              <a:cs typeface="Segoe UI" pitchFamily="34" charset="0"/>
            </a:endParaRPr>
          </a:p>
        </p:txBody>
      </p:sp>
      <p:sp>
        <p:nvSpPr>
          <p:cNvPr id="6" name="Rectangle 5"/>
          <p:cNvSpPr/>
          <p:nvPr/>
        </p:nvSpPr>
        <p:spPr bwMode="auto">
          <a:xfrm>
            <a:off x="3133195" y="2400651"/>
            <a:ext cx="8513242" cy="5334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8" tIns="0" rIns="121848" bIns="0" numCol="1" rtlCol="0" anchor="t" anchorCtr="0" compatLnSpc="1">
            <a:prstTxWarp prst="textNoShape">
              <a:avLst/>
            </a:prstTxWarp>
          </a:bodyPr>
          <a:lstStyle/>
          <a:p>
            <a:pPr defTabSz="1218714" fontAlgn="base">
              <a:spcBef>
                <a:spcPct val="0"/>
              </a:spcBef>
              <a:spcAft>
                <a:spcPct val="0"/>
              </a:spcAft>
              <a:buClr>
                <a:srgbClr val="FFFF99"/>
              </a:buClr>
              <a:buSzPct val="120000"/>
              <a:defRPr/>
            </a:pPr>
            <a:r>
              <a:rPr lang="en-US" sz="3600" spc="-100" dirty="0">
                <a:ln w="3175">
                  <a:noFill/>
                </a:ln>
                <a:gradFill>
                  <a:gsLst>
                    <a:gs pos="0">
                      <a:srgbClr val="292929"/>
                    </a:gs>
                    <a:gs pos="100000">
                      <a:srgbClr val="292929"/>
                    </a:gs>
                  </a:gsLst>
                  <a:lin ang="5400000" scaled="0"/>
                </a:gradFill>
                <a:ea typeface="Segoe UI" pitchFamily="34" charset="0"/>
                <a:cs typeface="Segoe UI" pitchFamily="34" charset="0"/>
              </a:rPr>
              <a:t> powerful web sites in seconds</a:t>
            </a:r>
            <a:endParaRPr lang="en-US" altLang="zh-CN" sz="3600" spc="-100" dirty="0">
              <a:ln w="3175">
                <a:noFill/>
              </a:ln>
              <a:gradFill>
                <a:gsLst>
                  <a:gs pos="0">
                    <a:srgbClr val="292929"/>
                  </a:gs>
                  <a:gs pos="100000">
                    <a:srgbClr val="292929"/>
                  </a:gs>
                </a:gsLst>
                <a:lin ang="5400000" scaled="0"/>
              </a:gradFill>
              <a:ea typeface="Segoe UI" pitchFamily="34" charset="0"/>
              <a:cs typeface="Segoe UI" pitchFamily="34" charset="0"/>
            </a:endParaRPr>
          </a:p>
        </p:txBody>
      </p:sp>
      <p:grpSp>
        <p:nvGrpSpPr>
          <p:cNvPr id="18" name="Group 17"/>
          <p:cNvGrpSpPr/>
          <p:nvPr/>
        </p:nvGrpSpPr>
        <p:grpSpPr>
          <a:xfrm>
            <a:off x="335544" y="4319058"/>
            <a:ext cx="3777669" cy="2365137"/>
            <a:chOff x="335543" y="3872726"/>
            <a:chExt cx="3777669" cy="2365137"/>
          </a:xfrm>
        </p:grpSpPr>
        <p:sp>
          <p:nvSpPr>
            <p:cNvPr id="2" name="Rectangle 1"/>
            <p:cNvSpPr/>
            <p:nvPr/>
          </p:nvSpPr>
          <p:spPr bwMode="auto">
            <a:xfrm>
              <a:off x="335543" y="3872727"/>
              <a:ext cx="3777669" cy="883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err="1">
                <a:gradFill>
                  <a:gsLst>
                    <a:gs pos="0">
                      <a:srgbClr val="292929"/>
                    </a:gs>
                    <a:gs pos="100000">
                      <a:srgbClr val="292929"/>
                    </a:gs>
                  </a:gsLst>
                  <a:lin ang="5400000" scaled="0"/>
                </a:gradFill>
              </a:endParaRPr>
            </a:p>
          </p:txBody>
        </p:sp>
        <p:sp>
          <p:nvSpPr>
            <p:cNvPr id="7" name="Rectangle 6"/>
            <p:cNvSpPr/>
            <p:nvPr/>
          </p:nvSpPr>
          <p:spPr bwMode="auto">
            <a:xfrm>
              <a:off x="335543" y="3872726"/>
              <a:ext cx="3777669" cy="994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914084" fontAlgn="base">
                <a:spcBef>
                  <a:spcPct val="0"/>
                </a:spcBef>
                <a:spcAft>
                  <a:spcPct val="0"/>
                </a:spcAft>
              </a:pPr>
              <a:r>
                <a:rPr lang="en-US" sz="3600" dirty="0">
                  <a:gradFill>
                    <a:gsLst>
                      <a:gs pos="0">
                        <a:srgbClr val="292929"/>
                      </a:gs>
                      <a:gs pos="100000">
                        <a:srgbClr val="292929"/>
                      </a:gs>
                    </a:gsLst>
                    <a:lin ang="5400000" scaled="0"/>
                  </a:gradFill>
                </a:rPr>
                <a:t>start simple</a:t>
              </a:r>
              <a:endParaRPr lang="en-US" altLang="zh-CN" sz="3600" dirty="0">
                <a:gradFill>
                  <a:gsLst>
                    <a:gs pos="0">
                      <a:srgbClr val="292929"/>
                    </a:gs>
                    <a:gs pos="100000">
                      <a:srgbClr val="292929"/>
                    </a:gs>
                  </a:gsLst>
                  <a:lin ang="5400000" scaled="0"/>
                </a:gradFill>
              </a:endParaRPr>
            </a:p>
          </p:txBody>
        </p:sp>
        <p:sp>
          <p:nvSpPr>
            <p:cNvPr id="8" name="Rectangle 7"/>
            <p:cNvSpPr/>
            <p:nvPr/>
          </p:nvSpPr>
          <p:spPr bwMode="auto">
            <a:xfrm>
              <a:off x="335543" y="4811570"/>
              <a:ext cx="3572428" cy="1426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t" anchorCtr="0" compatLnSpc="1">
              <a:prstTxWarp prst="textNoShape">
                <a:avLst/>
              </a:prstTxWarp>
            </a:bodyPr>
            <a:lstStyle/>
            <a:p>
              <a:pPr defTabSz="914084" fontAlgn="base">
                <a:spcBef>
                  <a:spcPct val="0"/>
                </a:spcBef>
                <a:spcAft>
                  <a:spcPct val="0"/>
                </a:spcAft>
              </a:pPr>
              <a:r>
                <a:rPr lang="en-US" sz="2000" dirty="0">
                  <a:gradFill>
                    <a:gsLst>
                      <a:gs pos="0">
                        <a:srgbClr val="292929"/>
                      </a:gs>
                      <a:gs pos="100000">
                        <a:srgbClr val="292929"/>
                      </a:gs>
                    </a:gsLst>
                    <a:lin ang="5400000" scaled="0"/>
                  </a:gradFill>
                </a:rPr>
                <a:t>start free, scale up and out as you go, friction-free and without the headaches</a:t>
              </a:r>
              <a:endParaRPr lang="en-US" altLang="zh-CN" sz="2000" dirty="0">
                <a:gradFill>
                  <a:gsLst>
                    <a:gs pos="0">
                      <a:srgbClr val="292929"/>
                    </a:gs>
                    <a:gs pos="100000">
                      <a:srgbClr val="292929"/>
                    </a:gs>
                  </a:gsLst>
                  <a:lin ang="5400000" scaled="0"/>
                </a:gradFill>
              </a:endParaRPr>
            </a:p>
          </p:txBody>
        </p:sp>
      </p:grpSp>
      <p:grpSp>
        <p:nvGrpSpPr>
          <p:cNvPr id="19" name="Group 18"/>
          <p:cNvGrpSpPr/>
          <p:nvPr/>
        </p:nvGrpSpPr>
        <p:grpSpPr>
          <a:xfrm>
            <a:off x="4205579" y="4319053"/>
            <a:ext cx="3777669" cy="2371573"/>
            <a:chOff x="4205578" y="3872726"/>
            <a:chExt cx="3777669" cy="2371573"/>
          </a:xfrm>
        </p:grpSpPr>
        <p:sp>
          <p:nvSpPr>
            <p:cNvPr id="14" name="Rectangle 13"/>
            <p:cNvSpPr/>
            <p:nvPr/>
          </p:nvSpPr>
          <p:spPr bwMode="auto">
            <a:xfrm>
              <a:off x="4205578" y="3872726"/>
              <a:ext cx="3777669" cy="883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084" fontAlgn="base">
                <a:spcBef>
                  <a:spcPct val="0"/>
                </a:spcBef>
                <a:spcAft>
                  <a:spcPct val="0"/>
                </a:spcAft>
              </a:pPr>
              <a:endParaRPr lang="en-US" sz="2400" dirty="0" err="1">
                <a:gradFill>
                  <a:gsLst>
                    <a:gs pos="0">
                      <a:srgbClr val="292929"/>
                    </a:gs>
                    <a:gs pos="100000">
                      <a:srgbClr val="292929"/>
                    </a:gs>
                  </a:gsLst>
                  <a:lin ang="5400000" scaled="0"/>
                </a:gradFill>
                <a:ea typeface="Segoe UI" pitchFamily="34" charset="0"/>
                <a:cs typeface="Segoe UI" pitchFamily="34" charset="0"/>
              </a:endParaRPr>
            </a:p>
          </p:txBody>
        </p:sp>
        <p:sp>
          <p:nvSpPr>
            <p:cNvPr id="9" name="Rectangle 8"/>
            <p:cNvSpPr/>
            <p:nvPr/>
          </p:nvSpPr>
          <p:spPr bwMode="auto">
            <a:xfrm>
              <a:off x="4205578"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ctr" anchorCtr="0" compatLnSpc="1">
              <a:prstTxWarp prst="textNoShape">
                <a:avLst/>
              </a:prstTxWarp>
            </a:bodyPr>
            <a:lstStyle/>
            <a:p>
              <a:pPr defTabSz="914084" fontAlgn="base">
                <a:spcBef>
                  <a:spcPct val="0"/>
                </a:spcBef>
                <a:spcAft>
                  <a:spcPct val="0"/>
                </a:spcAft>
                <a:buClr>
                  <a:srgbClr val="FFFF99"/>
                </a:buClr>
                <a:buSzPct val="120000"/>
                <a:defRPr/>
              </a:pPr>
              <a:r>
                <a:rPr lang="en-US" sz="3600" dirty="0">
                  <a:gradFill>
                    <a:gsLst>
                      <a:gs pos="0">
                        <a:srgbClr val="292929"/>
                      </a:gs>
                      <a:gs pos="100000">
                        <a:srgbClr val="292929"/>
                      </a:gs>
                    </a:gsLst>
                    <a:lin ang="5400000" scaled="0"/>
                  </a:gradFill>
                </a:rPr>
                <a:t>code smart</a:t>
              </a:r>
              <a:endParaRPr lang="en-US" altLang="zh-CN" sz="3600" dirty="0">
                <a:gradFill>
                  <a:gsLst>
                    <a:gs pos="0">
                      <a:srgbClr val="292929"/>
                    </a:gs>
                    <a:gs pos="100000">
                      <a:srgbClr val="292929"/>
                    </a:gs>
                  </a:gsLst>
                  <a:lin ang="5400000" scaled="0"/>
                </a:gradFill>
              </a:endParaRPr>
            </a:p>
          </p:txBody>
        </p:sp>
        <p:sp>
          <p:nvSpPr>
            <p:cNvPr id="11" name="Rectangle 10"/>
            <p:cNvSpPr/>
            <p:nvPr/>
          </p:nvSpPr>
          <p:spPr bwMode="auto">
            <a:xfrm>
              <a:off x="4205578" y="4818006"/>
              <a:ext cx="3621251"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t" anchorCtr="0" compatLnSpc="1">
              <a:prstTxWarp prst="textNoShape">
                <a:avLst/>
              </a:prstTxWarp>
            </a:bodyPr>
            <a:lstStyle/>
            <a:p>
              <a:pPr defTabSz="914084" fontAlgn="base">
                <a:spcBef>
                  <a:spcPct val="0"/>
                </a:spcBef>
                <a:spcAft>
                  <a:spcPct val="0"/>
                </a:spcAft>
                <a:buClr>
                  <a:srgbClr val="FFFF99"/>
                </a:buClr>
                <a:buSzPct val="120000"/>
                <a:defRPr/>
              </a:pPr>
              <a:r>
                <a:rPr lang="en-US" sz="2000" dirty="0">
                  <a:gradFill>
                    <a:gsLst>
                      <a:gs pos="0">
                        <a:srgbClr val="292929"/>
                      </a:gs>
                      <a:gs pos="100000">
                        <a:srgbClr val="292929"/>
                      </a:gs>
                    </a:gsLst>
                    <a:lin ang="5400000" scaled="0"/>
                  </a:gradFill>
                </a:rPr>
                <a:t>with classic asp, asp.net, </a:t>
              </a:r>
              <a:r>
                <a:rPr lang="en-US" sz="2000" dirty="0" err="1">
                  <a:gradFill>
                    <a:gsLst>
                      <a:gs pos="0">
                        <a:srgbClr val="292929"/>
                      </a:gs>
                      <a:gs pos="100000">
                        <a:srgbClr val="292929"/>
                      </a:gs>
                    </a:gsLst>
                    <a:lin ang="5400000" scaled="0"/>
                  </a:gradFill>
                </a:rPr>
                <a:t>php</a:t>
              </a:r>
              <a:r>
                <a:rPr lang="en-US" sz="2000" dirty="0">
                  <a:gradFill>
                    <a:gsLst>
                      <a:gs pos="0">
                        <a:srgbClr val="292929"/>
                      </a:gs>
                      <a:gs pos="100000">
                        <a:srgbClr val="292929"/>
                      </a:gs>
                    </a:gsLst>
                    <a:lin ang="5400000" scaled="0"/>
                  </a:gradFill>
                </a:rPr>
                <a:t> or node.js, develop on Windows, OSX or Linux</a:t>
              </a:r>
              <a:endParaRPr lang="en-US" altLang="zh-CN" sz="2000" dirty="0">
                <a:gradFill>
                  <a:gsLst>
                    <a:gs pos="0">
                      <a:srgbClr val="292929"/>
                    </a:gs>
                    <a:gs pos="100000">
                      <a:srgbClr val="292929"/>
                    </a:gs>
                  </a:gsLst>
                  <a:lin ang="5400000" scaled="0"/>
                </a:gradFill>
              </a:endParaRPr>
            </a:p>
          </p:txBody>
        </p:sp>
      </p:grpSp>
      <p:grpSp>
        <p:nvGrpSpPr>
          <p:cNvPr id="20" name="Group 19"/>
          <p:cNvGrpSpPr/>
          <p:nvPr/>
        </p:nvGrpSpPr>
        <p:grpSpPr>
          <a:xfrm>
            <a:off x="8075614" y="4319058"/>
            <a:ext cx="3855131" cy="2376023"/>
            <a:chOff x="8075613" y="3872726"/>
            <a:chExt cx="3855130" cy="2376022"/>
          </a:xfrm>
        </p:grpSpPr>
        <p:sp>
          <p:nvSpPr>
            <p:cNvPr id="15" name="Rectangle 14"/>
            <p:cNvSpPr/>
            <p:nvPr/>
          </p:nvSpPr>
          <p:spPr bwMode="auto">
            <a:xfrm>
              <a:off x="8075613" y="3872726"/>
              <a:ext cx="3777669" cy="883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084" fontAlgn="base">
                <a:spcBef>
                  <a:spcPct val="0"/>
                </a:spcBef>
                <a:spcAft>
                  <a:spcPct val="0"/>
                </a:spcAft>
              </a:pPr>
              <a:endParaRPr lang="en-US" sz="2400" dirty="0" err="1">
                <a:gradFill>
                  <a:gsLst>
                    <a:gs pos="0">
                      <a:srgbClr val="292929"/>
                    </a:gs>
                    <a:gs pos="100000">
                      <a:srgbClr val="292929"/>
                    </a:gs>
                  </a:gsLst>
                  <a:lin ang="5400000" scaled="0"/>
                </a:gradFill>
                <a:ea typeface="Segoe UI" pitchFamily="34" charset="0"/>
                <a:cs typeface="Segoe UI" pitchFamily="34" charset="0"/>
              </a:endParaRPr>
            </a:p>
          </p:txBody>
        </p:sp>
        <p:sp>
          <p:nvSpPr>
            <p:cNvPr id="10" name="Rectangle 9"/>
            <p:cNvSpPr/>
            <p:nvPr/>
          </p:nvSpPr>
          <p:spPr bwMode="auto">
            <a:xfrm>
              <a:off x="8075613"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ctr" anchorCtr="0" compatLnSpc="1">
              <a:prstTxWarp prst="textNoShape">
                <a:avLst/>
              </a:prstTxWarp>
            </a:bodyPr>
            <a:lstStyle/>
            <a:p>
              <a:pPr defTabSz="914084" fontAlgn="base">
                <a:spcBef>
                  <a:spcPct val="0"/>
                </a:spcBef>
                <a:spcAft>
                  <a:spcPct val="0"/>
                </a:spcAft>
                <a:buClr>
                  <a:srgbClr val="FFFF99"/>
                </a:buClr>
                <a:buSzPct val="120000"/>
                <a:defRPr/>
              </a:pPr>
              <a:r>
                <a:rPr lang="en-US" sz="3600" dirty="0">
                  <a:gradFill>
                    <a:gsLst>
                      <a:gs pos="0">
                        <a:srgbClr val="292929"/>
                      </a:gs>
                      <a:gs pos="100000">
                        <a:srgbClr val="292929"/>
                      </a:gs>
                    </a:gsLst>
                    <a:lin ang="5400000" scaled="0"/>
                  </a:gradFill>
                </a:rPr>
                <a:t>go live</a:t>
              </a:r>
              <a:endParaRPr lang="en-US" altLang="zh-CN" sz="3600" dirty="0">
                <a:gradFill>
                  <a:gsLst>
                    <a:gs pos="0">
                      <a:srgbClr val="292929"/>
                    </a:gs>
                    <a:gs pos="100000">
                      <a:srgbClr val="292929"/>
                    </a:gs>
                  </a:gsLst>
                  <a:lin ang="5400000" scaled="0"/>
                </a:gradFill>
              </a:endParaRPr>
            </a:p>
          </p:txBody>
        </p:sp>
        <p:sp>
          <p:nvSpPr>
            <p:cNvPr id="16" name="Rectangle 15"/>
            <p:cNvSpPr/>
            <p:nvPr/>
          </p:nvSpPr>
          <p:spPr bwMode="auto">
            <a:xfrm>
              <a:off x="8075613" y="4822455"/>
              <a:ext cx="3855130"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t" anchorCtr="0" compatLnSpc="1">
              <a:prstTxWarp prst="textNoShape">
                <a:avLst/>
              </a:prstTxWarp>
            </a:bodyPr>
            <a:lstStyle/>
            <a:p>
              <a:pPr defTabSz="1218714" fontAlgn="base">
                <a:spcBef>
                  <a:spcPct val="0"/>
                </a:spcBef>
                <a:spcAft>
                  <a:spcPct val="0"/>
                </a:spcAft>
                <a:buClr>
                  <a:srgbClr val="FFFF99"/>
                </a:buClr>
                <a:buSzPct val="120000"/>
                <a:defRPr/>
              </a:pPr>
              <a:r>
                <a:rPr lang="en-US" sz="2000" dirty="0">
                  <a:gradFill>
                    <a:gsLst>
                      <a:gs pos="0">
                        <a:srgbClr val="292929"/>
                      </a:gs>
                      <a:gs pos="100000">
                        <a:srgbClr val="292929"/>
                      </a:gs>
                    </a:gsLst>
                    <a:lin ang="5400000" scaled="0"/>
                  </a:gradFill>
                </a:rPr>
                <a:t>deploy live in seconds, easily monitor performance, rapidly diagnose and fix issues</a:t>
              </a:r>
              <a:endParaRPr lang="en-US" altLang="zh-CN" sz="2000" dirty="0">
                <a:gradFill>
                  <a:gsLst>
                    <a:gs pos="0">
                      <a:srgbClr val="292929"/>
                    </a:gs>
                    <a:gs pos="100000">
                      <a:srgbClr val="292929"/>
                    </a:gs>
                  </a:gsLst>
                  <a:lin ang="5400000" scaled="0"/>
                </a:gradFill>
              </a:endParaRPr>
            </a:p>
          </p:txBody>
        </p:sp>
      </p:grpSp>
    </p:spTree>
    <p:extLst>
      <p:ext uri="{BB962C8B-B14F-4D97-AF65-F5344CB8AC3E}">
        <p14:creationId xmlns:p14="http://schemas.microsoft.com/office/powerpoint/2010/main" val="409612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3" y="228603"/>
            <a:ext cx="11149013" cy="771151"/>
          </a:xfrm>
        </p:spPr>
        <p:txBody>
          <a:bodyPr/>
          <a:lstStyle/>
          <a:p>
            <a:r>
              <a:rPr lang="en-US" dirty="0" smtClean="0"/>
              <a:t>Supported Publishing Methods</a:t>
            </a:r>
            <a:endParaRPr lang="en-US" dirty="0"/>
          </a:p>
        </p:txBody>
      </p:sp>
      <p:grpSp>
        <p:nvGrpSpPr>
          <p:cNvPr id="6" name="Group 5"/>
          <p:cNvGrpSpPr/>
          <p:nvPr/>
        </p:nvGrpSpPr>
        <p:grpSpPr>
          <a:xfrm>
            <a:off x="1901486" y="1434037"/>
            <a:ext cx="8030399" cy="2004564"/>
            <a:chOff x="795115" y="996422"/>
            <a:chExt cx="6024368" cy="1503423"/>
          </a:xfrm>
        </p:grpSpPr>
        <p:grpSp>
          <p:nvGrpSpPr>
            <p:cNvPr id="9" name="Group 8"/>
            <p:cNvGrpSpPr/>
            <p:nvPr/>
          </p:nvGrpSpPr>
          <p:grpSpPr>
            <a:xfrm>
              <a:off x="795115" y="996422"/>
              <a:ext cx="1773380" cy="1503423"/>
              <a:chOff x="9136594" y="3001265"/>
              <a:chExt cx="2363891" cy="2004564"/>
            </a:xfrm>
          </p:grpSpPr>
          <p:sp>
            <p:nvSpPr>
              <p:cNvPr id="10" name="Rectangle 9"/>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3200" b="1" dirty="0">
                    <a:gradFill>
                      <a:gsLst>
                        <a:gs pos="0">
                          <a:srgbClr val="FFFFFF"/>
                        </a:gs>
                        <a:gs pos="100000">
                          <a:srgbClr val="FFFFFF"/>
                        </a:gs>
                      </a:gsLst>
                      <a:lin ang="5400000" scaled="0"/>
                    </a:gradFill>
                  </a:rPr>
                  <a:t>FTP://</a:t>
                </a:r>
              </a:p>
            </p:txBody>
          </p:sp>
          <p:sp>
            <p:nvSpPr>
              <p:cNvPr id="1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nvGrpSpPr>
            <p:cNvPr id="12" name="Group 11"/>
            <p:cNvGrpSpPr/>
            <p:nvPr/>
          </p:nvGrpSpPr>
          <p:grpSpPr>
            <a:xfrm>
              <a:off x="2920609" y="996422"/>
              <a:ext cx="1773380" cy="1503423"/>
              <a:chOff x="9136594" y="3001265"/>
              <a:chExt cx="2363891" cy="2004564"/>
            </a:xfrm>
          </p:grpSpPr>
          <p:sp>
            <p:nvSpPr>
              <p:cNvPr id="13" name="Rectangle 12"/>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3200" b="1" dirty="0">
                    <a:gradFill>
                      <a:gsLst>
                        <a:gs pos="0">
                          <a:srgbClr val="FFFFFF"/>
                        </a:gs>
                        <a:gs pos="100000">
                          <a:srgbClr val="FFFFFF"/>
                        </a:gs>
                      </a:gsLst>
                      <a:lin ang="5400000" scaled="0"/>
                    </a:gradFill>
                  </a:rPr>
                  <a:t>TFS</a:t>
                </a:r>
              </a:p>
            </p:txBody>
          </p:sp>
          <p:sp>
            <p:nvSpPr>
              <p:cNvPr id="14"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nvGrpSpPr>
            <p:cNvPr id="15" name="Group 14"/>
            <p:cNvGrpSpPr/>
            <p:nvPr/>
          </p:nvGrpSpPr>
          <p:grpSpPr>
            <a:xfrm>
              <a:off x="5046103" y="996422"/>
              <a:ext cx="1773380" cy="1503423"/>
              <a:chOff x="9136594" y="3001265"/>
              <a:chExt cx="2363891" cy="2004564"/>
            </a:xfrm>
          </p:grpSpPr>
          <p:sp>
            <p:nvSpPr>
              <p:cNvPr id="16" name="Rectangle 1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WebDeploy</a:t>
                </a:r>
              </a:p>
            </p:txBody>
          </p:sp>
          <p:sp>
            <p:nvSpPr>
              <p:cNvPr id="1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grpSp>
        <p:nvGrpSpPr>
          <p:cNvPr id="5" name="Group 4"/>
          <p:cNvGrpSpPr/>
          <p:nvPr/>
        </p:nvGrpSpPr>
        <p:grpSpPr>
          <a:xfrm>
            <a:off x="3282079" y="3757234"/>
            <a:ext cx="5269218" cy="2034747"/>
            <a:chOff x="1883687" y="2738820"/>
            <a:chExt cx="3952943" cy="1526060"/>
          </a:xfrm>
        </p:grpSpPr>
        <p:grpSp>
          <p:nvGrpSpPr>
            <p:cNvPr id="18" name="Group 17"/>
            <p:cNvGrpSpPr/>
            <p:nvPr/>
          </p:nvGrpSpPr>
          <p:grpSpPr>
            <a:xfrm>
              <a:off x="1883687" y="2761457"/>
              <a:ext cx="1773380" cy="1503423"/>
              <a:chOff x="9136594" y="3001265"/>
              <a:chExt cx="2363891" cy="2004564"/>
            </a:xfrm>
          </p:grpSpPr>
          <p:sp>
            <p:nvSpPr>
              <p:cNvPr id="19" name="Rectangle 18"/>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algn="r" defTabSz="914198"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0"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526" y="3163438"/>
              <a:ext cx="1165417" cy="486530"/>
            </a:xfrm>
            <a:prstGeom prst="rect">
              <a:avLst/>
            </a:prstGeom>
          </p:spPr>
        </p:pic>
        <p:grpSp>
          <p:nvGrpSpPr>
            <p:cNvPr id="35" name="Group 34"/>
            <p:cNvGrpSpPr/>
            <p:nvPr/>
          </p:nvGrpSpPr>
          <p:grpSpPr>
            <a:xfrm>
              <a:off x="4063250" y="2738820"/>
              <a:ext cx="1773380" cy="1503423"/>
              <a:chOff x="9136594" y="3001265"/>
              <a:chExt cx="2363891" cy="2004564"/>
            </a:xfrm>
          </p:grpSpPr>
          <p:sp>
            <p:nvSpPr>
              <p:cNvPr id="36" name="Rectangle 3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err="1">
                    <a:gradFill>
                      <a:gsLst>
                        <a:gs pos="0">
                          <a:srgbClr val="FFFFFF"/>
                        </a:gs>
                        <a:gs pos="100000">
                          <a:srgbClr val="FFFFFF"/>
                        </a:gs>
                      </a:gsLst>
                      <a:lin ang="5400000" scaled="0"/>
                    </a:gradFill>
                  </a:rPr>
                  <a:t>DropBox</a:t>
                </a:r>
                <a:endParaRPr lang="en-US" sz="2400" b="1" cap="small" dirty="0">
                  <a:gradFill>
                    <a:gsLst>
                      <a:gs pos="0">
                        <a:srgbClr val="FFFFFF"/>
                      </a:gs>
                      <a:gs pos="100000">
                        <a:srgbClr val="FFFFFF"/>
                      </a:gs>
                    </a:gsLst>
                    <a:lin ang="5400000" scaled="0"/>
                  </a:gradFill>
                </a:endParaRPr>
              </a:p>
            </p:txBody>
          </p:sp>
          <p:sp>
            <p:nvSpPr>
              <p:cNvPr id="3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spTree>
    <p:extLst>
      <p:ext uri="{BB962C8B-B14F-4D97-AF65-F5344CB8AC3E}">
        <p14:creationId xmlns:p14="http://schemas.microsoft.com/office/powerpoint/2010/main" val="207987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Supported Web Frameworks</a:t>
            </a:r>
            <a:endParaRPr lang="en-US" dirty="0"/>
          </a:p>
        </p:txBody>
      </p:sp>
      <p:grpSp>
        <p:nvGrpSpPr>
          <p:cNvPr id="22" name="Group 21"/>
          <p:cNvGrpSpPr/>
          <p:nvPr/>
        </p:nvGrpSpPr>
        <p:grpSpPr>
          <a:xfrm>
            <a:off x="3547570" y="2568554"/>
            <a:ext cx="2363891" cy="2004564"/>
            <a:chOff x="630873" y="3001265"/>
            <a:chExt cx="2363891" cy="2004564"/>
          </a:xfrm>
        </p:grpSpPr>
        <p:sp>
          <p:nvSpPr>
            <p:cNvPr id="8" name="Rectangle 7"/>
            <p:cNvSpPr/>
            <p:nvPr/>
          </p:nvSpPr>
          <p:spPr bwMode="auto">
            <a:xfrm>
              <a:off x="702946" y="3106738"/>
              <a:ext cx="2219746" cy="150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016" y="3300124"/>
              <a:ext cx="1115596" cy="1064584"/>
            </a:xfrm>
            <a:prstGeom prst="rect">
              <a:avLst/>
            </a:prstGeom>
          </p:spPr>
        </p:pic>
        <p:sp>
          <p:nvSpPr>
            <p:cNvPr id="18" name="Freeform 88"/>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3" name="Group 22"/>
          <p:cNvGrpSpPr/>
          <p:nvPr/>
        </p:nvGrpSpPr>
        <p:grpSpPr>
          <a:xfrm>
            <a:off x="9223681" y="2553815"/>
            <a:ext cx="2363891" cy="2004564"/>
            <a:chOff x="3466112" y="3001265"/>
            <a:chExt cx="2363891" cy="2004564"/>
          </a:xfrm>
        </p:grpSpPr>
        <p:sp>
          <p:nvSpPr>
            <p:cNvPr id="7" name="Rectangle 6"/>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236" y="3626231"/>
              <a:ext cx="1730250" cy="412370"/>
            </a:xfrm>
            <a:prstGeom prst="rect">
              <a:avLst/>
            </a:prstGeom>
          </p:spPr>
        </p:pic>
        <p:sp>
          <p:nvSpPr>
            <p:cNvPr id="19" name="Freeform 88"/>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4" name="Group 23"/>
          <p:cNvGrpSpPr/>
          <p:nvPr/>
        </p:nvGrpSpPr>
        <p:grpSpPr>
          <a:xfrm>
            <a:off x="6388329" y="2568554"/>
            <a:ext cx="2363891" cy="2004564"/>
            <a:chOff x="6301352" y="3001265"/>
            <a:chExt cx="2363891" cy="2004564"/>
          </a:xfrm>
        </p:grpSpPr>
        <p:sp>
          <p:nvSpPr>
            <p:cNvPr id="5" name="Rectangle 4"/>
            <p:cNvSpPr/>
            <p:nvPr/>
          </p:nvSpPr>
          <p:spPr bwMode="auto">
            <a:xfrm>
              <a:off x="6373426" y="3106738"/>
              <a:ext cx="2219746" cy="150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900" y="3500034"/>
              <a:ext cx="1362798" cy="717170"/>
            </a:xfrm>
            <a:prstGeom prst="rect">
              <a:avLst/>
            </a:prstGeom>
          </p:spPr>
        </p:pic>
        <p:sp>
          <p:nvSpPr>
            <p:cNvPr id="20" name="Freeform 88"/>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5" name="Group 24"/>
          <p:cNvGrpSpPr/>
          <p:nvPr/>
        </p:nvGrpSpPr>
        <p:grpSpPr>
          <a:xfrm>
            <a:off x="606203" y="2568554"/>
            <a:ext cx="2363891" cy="2004564"/>
            <a:chOff x="9136594" y="3001265"/>
            <a:chExt cx="2363891" cy="2004564"/>
          </a:xfrm>
        </p:grpSpPr>
        <p:sp>
          <p:nvSpPr>
            <p:cNvPr id="6" name="Rectangle 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algn="r" defTabSz="914160" fontAlgn="base">
                <a:spcBef>
                  <a:spcPct val="0"/>
                </a:spcBef>
                <a:spcAft>
                  <a:spcPct val="0"/>
                </a:spcAft>
              </a:pPr>
              <a:endParaRPr lang="en-US" sz="1867" dirty="0">
                <a:gradFill>
                  <a:gsLst>
                    <a:gs pos="0">
                      <a:srgbClr val="FFFFFF"/>
                    </a:gs>
                    <a:gs pos="100000">
                      <a:srgbClr val="FFFFFF"/>
                    </a:gs>
                  </a:gsLst>
                  <a:lin ang="5400000" scaled="0"/>
                </a:gradFill>
              </a:endParaRPr>
            </a:p>
          </p:txBody>
        </p:sp>
        <p:sp>
          <p:nvSpPr>
            <p:cNvPr id="2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789"/>
              <a:endParaRPr lang="en-US" sz="1867" spc="-123" dirty="0">
                <a:solidFill>
                  <a:srgbClr val="FFFFFF">
                    <a:lumMod val="50000"/>
                  </a:srgbClr>
                </a:solidFill>
                <a:latin typeface="Segoe Light" pitchFamily="34" charset="0"/>
              </a:endParaRPr>
            </a:p>
          </p:txBody>
        </p:sp>
      </p:grpSp>
      <p:pic>
        <p:nvPicPr>
          <p:cNvPr id="9218" name="Picture 2" descr="http://www.webwiz.co.uk/kb/asp-tutorials/images/classic-as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199" y="3154445"/>
            <a:ext cx="1333501" cy="542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47487" y="5388823"/>
            <a:ext cx="3970374" cy="369332"/>
          </a:xfrm>
          <a:prstGeom prst="rect">
            <a:avLst/>
          </a:prstGeom>
          <a:noFill/>
        </p:spPr>
        <p:txBody>
          <a:bodyPr wrap="none" lIns="0" tIns="0" rIns="0" bIns="0" rtlCol="0">
            <a:spAutoFit/>
          </a:bodyPr>
          <a:lstStyle/>
          <a:p>
            <a:pPr defTabSz="914424"/>
            <a:r>
              <a:rPr lang="en-US" sz="2400" spc="-71" dirty="0">
                <a:gradFill>
                  <a:gsLst>
                    <a:gs pos="2917">
                      <a:srgbClr val="5F5F5F"/>
                    </a:gs>
                    <a:gs pos="30000">
                      <a:srgbClr val="5F5F5F"/>
                    </a:gs>
                  </a:gsLst>
                  <a:lin ang="5400000" scaled="0"/>
                </a:gradFill>
              </a:rPr>
              <a:t>Or any custom </a:t>
            </a:r>
            <a:r>
              <a:rPr lang="en-US" sz="2400" spc="-71" dirty="0" err="1">
                <a:gradFill>
                  <a:gsLst>
                    <a:gs pos="2917">
                      <a:srgbClr val="5F5F5F"/>
                    </a:gs>
                    <a:gs pos="30000">
                      <a:srgbClr val="5F5F5F"/>
                    </a:gs>
                  </a:gsLst>
                  <a:lin ang="5400000" scaled="0"/>
                </a:gradFill>
              </a:rPr>
              <a:t>FastCGI</a:t>
            </a:r>
            <a:r>
              <a:rPr lang="en-US" sz="2400" spc="-71" dirty="0">
                <a:gradFill>
                  <a:gsLst>
                    <a:gs pos="2917">
                      <a:srgbClr val="5F5F5F"/>
                    </a:gs>
                    <a:gs pos="30000">
                      <a:srgbClr val="5F5F5F"/>
                    </a:gs>
                  </a:gsLst>
                  <a:lin ang="5400000" scaled="0"/>
                </a:gradFill>
              </a:rPr>
              <a:t> Handler</a:t>
            </a:r>
          </a:p>
        </p:txBody>
      </p:sp>
    </p:spTree>
    <p:extLst>
      <p:ext uri="{BB962C8B-B14F-4D97-AF65-F5344CB8AC3E}">
        <p14:creationId xmlns:p14="http://schemas.microsoft.com/office/powerpoint/2010/main" val="3766645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 y="5727773"/>
            <a:ext cx="12188828"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7234"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295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1"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5613"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bwMode="auto">
          <a:xfrm>
            <a:off x="-2" y="2"/>
            <a:ext cx="12188828" cy="9832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cxnSp>
        <p:nvCxnSpPr>
          <p:cNvPr id="81" name="Straight Connector 80"/>
          <p:cNvCxnSpPr/>
          <p:nvPr/>
        </p:nvCxnSpPr>
        <p:spPr>
          <a:xfrm>
            <a:off x="1528269" y="2889573"/>
            <a:ext cx="677096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gradFill>
                  <a:gsLst>
                    <a:gs pos="0">
                      <a:srgbClr val="FFFFFF"/>
                    </a:gs>
                    <a:gs pos="100000">
                      <a:srgbClr val="FFFFFF"/>
                    </a:gs>
                  </a:gsLst>
                  <a:lin ang="5400000" scaled="0"/>
                </a:gradFill>
              </a:rPr>
              <a:t>scale</a:t>
            </a:r>
            <a:endParaRPr lang="en-US" dirty="0">
              <a:gradFill>
                <a:gsLst>
                  <a:gs pos="0">
                    <a:srgbClr val="FFFFFF"/>
                  </a:gs>
                  <a:gs pos="100000">
                    <a:srgbClr val="FFFFFF"/>
                  </a:gs>
                </a:gsLst>
                <a:lin ang="5400000" scaled="0"/>
              </a:gradFill>
            </a:endParaRPr>
          </a:p>
        </p:txBody>
      </p:sp>
      <p:sp>
        <p:nvSpPr>
          <p:cNvPr id="5" name="Rectangle 4"/>
          <p:cNvSpPr/>
          <p:nvPr/>
        </p:nvSpPr>
        <p:spPr bwMode="auto">
          <a:xfrm>
            <a:off x="1537973" y="1918709"/>
            <a:ext cx="1348749"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Free</a:t>
            </a:r>
          </a:p>
        </p:txBody>
      </p:sp>
      <p:sp>
        <p:nvSpPr>
          <p:cNvPr id="107" name="Rectangle 106"/>
          <p:cNvSpPr/>
          <p:nvPr/>
        </p:nvSpPr>
        <p:spPr bwMode="auto">
          <a:xfrm>
            <a:off x="1528268" y="2858896"/>
            <a:ext cx="2307755"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Shared</a:t>
            </a:r>
          </a:p>
        </p:txBody>
      </p:sp>
      <p:sp>
        <p:nvSpPr>
          <p:cNvPr id="112" name="Rectangle 111"/>
          <p:cNvSpPr/>
          <p:nvPr/>
        </p:nvSpPr>
        <p:spPr bwMode="auto">
          <a:xfrm>
            <a:off x="1528268" y="3799084"/>
            <a:ext cx="3793539" cy="662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Standard</a:t>
            </a:r>
          </a:p>
        </p:txBody>
      </p:sp>
      <p:sp>
        <p:nvSpPr>
          <p:cNvPr id="6" name="Rectangle 5"/>
          <p:cNvSpPr/>
          <p:nvPr/>
        </p:nvSpPr>
        <p:spPr>
          <a:xfrm>
            <a:off x="2902245" y="1933574"/>
            <a:ext cx="4896220" cy="584775"/>
          </a:xfrm>
          <a:prstGeom prst="rect">
            <a:avLst/>
          </a:prstGeom>
        </p:spPr>
        <p:txBody>
          <a:bodyPr wrap="none">
            <a:spAutoFit/>
          </a:bodyPr>
          <a:lstStyle/>
          <a:p>
            <a:pPr defTabSz="1218714"/>
            <a:r>
              <a:rPr lang="en-US" sz="3200" dirty="0">
                <a:solidFill>
                  <a:srgbClr val="292929"/>
                </a:solidFill>
              </a:rPr>
              <a:t>Multi-tenant. Daily quotas</a:t>
            </a:r>
          </a:p>
        </p:txBody>
      </p:sp>
      <p:sp>
        <p:nvSpPr>
          <p:cNvPr id="9" name="Rectangle 8"/>
          <p:cNvSpPr/>
          <p:nvPr/>
        </p:nvSpPr>
        <p:spPr>
          <a:xfrm>
            <a:off x="3836023" y="2874684"/>
            <a:ext cx="4896220" cy="584775"/>
          </a:xfrm>
          <a:prstGeom prst="rect">
            <a:avLst/>
          </a:prstGeom>
        </p:spPr>
        <p:txBody>
          <a:bodyPr wrap="none">
            <a:spAutoFit/>
          </a:bodyPr>
          <a:lstStyle/>
          <a:p>
            <a:pPr defTabSz="1218714"/>
            <a:r>
              <a:rPr lang="en-US" sz="3200" dirty="0">
                <a:solidFill>
                  <a:srgbClr val="292929"/>
                </a:solidFill>
              </a:rPr>
              <a:t>Multi-tenant. Daily quotas</a:t>
            </a:r>
          </a:p>
        </p:txBody>
      </p:sp>
      <p:sp>
        <p:nvSpPr>
          <p:cNvPr id="16" name="Rectangle 15"/>
          <p:cNvSpPr/>
          <p:nvPr/>
        </p:nvSpPr>
        <p:spPr>
          <a:xfrm>
            <a:off x="5321806" y="3815795"/>
            <a:ext cx="5029234" cy="584775"/>
          </a:xfrm>
          <a:prstGeom prst="rect">
            <a:avLst/>
          </a:prstGeom>
        </p:spPr>
        <p:txBody>
          <a:bodyPr wrap="none">
            <a:spAutoFit/>
          </a:bodyPr>
          <a:lstStyle/>
          <a:p>
            <a:pPr defTabSz="1218714"/>
            <a:r>
              <a:rPr lang="en-US" sz="3200" dirty="0">
                <a:solidFill>
                  <a:srgbClr val="292929"/>
                </a:solidFill>
              </a:rPr>
              <a:t>Dedicated VMs. No quotas</a:t>
            </a:r>
          </a:p>
        </p:txBody>
      </p:sp>
    </p:spTree>
    <p:extLst>
      <p:ext uri="{BB962C8B-B14F-4D97-AF65-F5344CB8AC3E}">
        <p14:creationId xmlns:p14="http://schemas.microsoft.com/office/powerpoint/2010/main" val="206314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6128931" y="2643751"/>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9" name="TextBox 148"/>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grpSp>
        <p:nvGrpSpPr>
          <p:cNvPr id="42" name="Group 41"/>
          <p:cNvGrpSpPr/>
          <p:nvPr/>
        </p:nvGrpSpPr>
        <p:grpSpPr>
          <a:xfrm>
            <a:off x="0" y="2"/>
            <a:ext cx="12180802" cy="983235"/>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1843" y="1293203"/>
            <a:ext cx="7645400"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1" y="5727781"/>
            <a:ext cx="12188826" cy="1046297"/>
            <a:chOff x="-5012461" y="5194194"/>
            <a:chExt cx="16033937" cy="1376363"/>
          </a:xfrm>
        </p:grpSpPr>
        <p:pic>
          <p:nvPicPr>
            <p:cNvPr id="6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4473"/>
            <a:stretch/>
          </p:blipFill>
          <p:spPr bwMode="auto">
            <a:xfrm>
              <a:off x="9571520" y="5194195"/>
              <a:ext cx="1449956" cy="1376362"/>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itle 1"/>
          <p:cNvSpPr txBox="1">
            <a:spLocks/>
          </p:cNvSpPr>
          <p:nvPr/>
        </p:nvSpPr>
        <p:spPr>
          <a:xfrm>
            <a:off x="6866207" y="47307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rPr>
              <a:t>shared</a:t>
            </a:r>
          </a:p>
        </p:txBody>
      </p:sp>
      <p:sp>
        <p:nvSpPr>
          <p:cNvPr id="130" name="Title 1"/>
          <p:cNvSpPr txBox="1">
            <a:spLocks/>
          </p:cNvSpPr>
          <p:nvPr/>
        </p:nvSpPr>
        <p:spPr>
          <a:xfrm>
            <a:off x="8681892" y="453415"/>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7619" y="300009"/>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24"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14"/>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9"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31" y="2633151"/>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44" name="Group 143"/>
          <p:cNvGrpSpPr/>
          <p:nvPr/>
        </p:nvGrpSpPr>
        <p:grpSpPr>
          <a:xfrm>
            <a:off x="6234827" y="3291439"/>
            <a:ext cx="2160454"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sp>
        <p:nvSpPr>
          <p:cNvPr id="46" name="Title 1"/>
          <p:cNvSpPr txBox="1">
            <a:spLocks/>
          </p:cNvSpPr>
          <p:nvPr/>
        </p:nvSpPr>
        <p:spPr>
          <a:xfrm>
            <a:off x="1222078" y="1533590"/>
            <a:ext cx="1589530"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gradFill>
                  <a:gsLst>
                    <a:gs pos="0">
                      <a:srgbClr val="5F5F5F"/>
                    </a:gs>
                    <a:gs pos="100000">
                      <a:srgbClr val="5F5F5F"/>
                    </a:gs>
                  </a:gsLst>
                  <a:lin ang="5400000" scaled="0"/>
                </a:gradFill>
              </a:rPr>
              <a:t>standard</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a:t>
            </a:r>
            <a:r>
              <a:rPr lang="en-US" dirty="0" smtClean="0">
                <a:gradFill>
                  <a:gsLst>
                    <a:gs pos="0">
                      <a:srgbClr val="FFFFFF"/>
                    </a:gs>
                    <a:gs pos="100000">
                      <a:srgbClr val="FFFFFF"/>
                    </a:gs>
                  </a:gsLst>
                  <a:lin ang="5400000" scaled="0"/>
                </a:gradFill>
              </a:rPr>
              <a:t>sites</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8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0" y="2"/>
            <a:ext cx="12180802" cy="983235"/>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1843" y="1293203"/>
            <a:ext cx="7645400"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88826" cy="1046296"/>
            <a:chOff x="-5012460" y="5194194"/>
            <a:chExt cx="16033937"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0" y="5194194"/>
              <a:ext cx="1447405"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itle 1"/>
          <p:cNvSpPr txBox="1">
            <a:spLocks/>
          </p:cNvSpPr>
          <p:nvPr/>
        </p:nvSpPr>
        <p:spPr>
          <a:xfrm>
            <a:off x="6866207" y="47307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rPr>
              <a:t>shared</a:t>
            </a:r>
          </a:p>
        </p:txBody>
      </p:sp>
      <p:sp>
        <p:nvSpPr>
          <p:cNvPr id="130" name="Title 1"/>
          <p:cNvSpPr txBox="1">
            <a:spLocks/>
          </p:cNvSpPr>
          <p:nvPr/>
        </p:nvSpPr>
        <p:spPr>
          <a:xfrm>
            <a:off x="8681892" y="453415"/>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7619" y="300009"/>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24"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14"/>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9"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31" y="2633151"/>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44" name="Group 143"/>
          <p:cNvGrpSpPr/>
          <p:nvPr/>
        </p:nvGrpSpPr>
        <p:grpSpPr>
          <a:xfrm>
            <a:off x="6234826" y="3291443"/>
            <a:ext cx="2160457" cy="157295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122" name="Group 121"/>
          <p:cNvGrpSpPr/>
          <p:nvPr/>
        </p:nvGrpSpPr>
        <p:grpSpPr>
          <a:xfrm>
            <a:off x="8616648" y="2633151"/>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9" name="TextBox 148"/>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23" name="Group 122"/>
          <p:cNvGrpSpPr/>
          <p:nvPr/>
        </p:nvGrpSpPr>
        <p:grpSpPr>
          <a:xfrm>
            <a:off x="8728915" y="3298035"/>
            <a:ext cx="2160454" cy="1572959"/>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58" name="Group 57"/>
          <p:cNvGrpSpPr/>
          <p:nvPr/>
        </p:nvGrpSpPr>
        <p:grpSpPr>
          <a:xfrm>
            <a:off x="6229629"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4800" dirty="0">
                  <a:gradFill>
                    <a:gsLst>
                      <a:gs pos="0">
                        <a:srgbClr val="FFFFFF"/>
                      </a:gs>
                      <a:gs pos="100000">
                        <a:srgbClr val="FFFFFF"/>
                      </a:gs>
                    </a:gsLst>
                    <a:lin ang="5400000" scaled="0"/>
                  </a:gradFill>
                  <a:sym typeface="Wingdings" pitchFamily="2" charset="2"/>
                </a:rPr>
                <a:t>:-)</a:t>
              </a:r>
              <a:endParaRPr lang="en-US" sz="4400" dirty="0">
                <a:gradFill>
                  <a:gsLst>
                    <a:gs pos="0">
                      <a:srgbClr val="FFFFFF"/>
                    </a:gs>
                    <a:gs pos="100000">
                      <a:srgbClr val="FFFFFF"/>
                    </a:gs>
                  </a:gsLst>
                  <a:lin ang="5400000" scaled="0"/>
                </a:gradFill>
              </a:endParaRPr>
            </a:p>
          </p:txBody>
        </p:sp>
      </p:grpSp>
      <p:grpSp>
        <p:nvGrpSpPr>
          <p:cNvPr id="63" name="Group 62"/>
          <p:cNvGrpSpPr/>
          <p:nvPr/>
        </p:nvGrpSpPr>
        <p:grpSpPr>
          <a:xfrm>
            <a:off x="6229634" y="4325131"/>
            <a:ext cx="955032"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grpSp>
        <p:nvGrpSpPr>
          <p:cNvPr id="73" name="Group 72"/>
          <p:cNvGrpSpPr/>
          <p:nvPr/>
        </p:nvGrpSpPr>
        <p:grpSpPr>
          <a:xfrm>
            <a:off x="7273814" y="4325131"/>
            <a:ext cx="955032"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grpSp>
        <p:nvGrpSpPr>
          <p:cNvPr id="78" name="Group 77"/>
          <p:cNvGrpSpPr/>
          <p:nvPr/>
        </p:nvGrpSpPr>
        <p:grpSpPr>
          <a:xfrm>
            <a:off x="8689829"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4800" dirty="0">
                  <a:gradFill>
                    <a:gsLst>
                      <a:gs pos="0">
                        <a:srgbClr val="FFFFFF"/>
                      </a:gs>
                      <a:gs pos="100000">
                        <a:srgbClr val="FFFFFF"/>
                      </a:gs>
                    </a:gsLst>
                    <a:lin ang="5400000" scaled="0"/>
                  </a:gradFill>
                  <a:sym typeface="Wingdings" pitchFamily="2" charset="2"/>
                </a:rPr>
                <a:t>:-)</a:t>
              </a:r>
              <a:endParaRPr lang="en-US" sz="4400" dirty="0">
                <a:gradFill>
                  <a:gsLst>
                    <a:gs pos="0">
                      <a:srgbClr val="FFFFFF"/>
                    </a:gs>
                    <a:gs pos="100000">
                      <a:srgbClr val="FFFFFF"/>
                    </a:gs>
                  </a:gsLst>
                  <a:lin ang="5400000" scaled="0"/>
                </a:gradFill>
              </a:endParaRPr>
            </a:p>
          </p:txBody>
        </p:sp>
      </p:grpSp>
      <p:grpSp>
        <p:nvGrpSpPr>
          <p:cNvPr id="83" name="Group 82"/>
          <p:cNvGrpSpPr/>
          <p:nvPr/>
        </p:nvGrpSpPr>
        <p:grpSpPr>
          <a:xfrm>
            <a:off x="8689834" y="4325131"/>
            <a:ext cx="955032"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grpSp>
        <p:nvGrpSpPr>
          <p:cNvPr id="90" name="Group 89"/>
          <p:cNvGrpSpPr/>
          <p:nvPr/>
        </p:nvGrpSpPr>
        <p:grpSpPr>
          <a:xfrm>
            <a:off x="9734014" y="4325131"/>
            <a:ext cx="955032"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sp>
        <p:nvSpPr>
          <p:cNvPr id="99" name="Title 1"/>
          <p:cNvSpPr txBox="1">
            <a:spLocks/>
          </p:cNvSpPr>
          <p:nvPr/>
        </p:nvSpPr>
        <p:spPr>
          <a:xfrm>
            <a:off x="1222078" y="1533590"/>
            <a:ext cx="1589530"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gradFill>
                  <a:gsLst>
                    <a:gs pos="0">
                      <a:srgbClr val="5F5F5F"/>
                    </a:gs>
                    <a:gs pos="100000">
                      <a:srgbClr val="5F5F5F"/>
                    </a:gs>
                  </a:gsLst>
                  <a:lin ang="5400000" scaled="0"/>
                </a:gradFill>
              </a:rPr>
              <a:t>standard</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222992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0" y="2"/>
            <a:ext cx="12180802" cy="983235"/>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21" name="Rectangle 20"/>
          <p:cNvSpPr/>
          <p:nvPr/>
        </p:nvSpPr>
        <p:spPr bwMode="auto">
          <a:xfrm>
            <a:off x="3031843" y="1643572"/>
            <a:ext cx="8335561" cy="24836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3034380" y="1643572"/>
            <a:ext cx="2368480" cy="2483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nvGrpSpPr>
          <p:cNvPr id="67" name="Group 66"/>
          <p:cNvGrpSpPr/>
          <p:nvPr/>
        </p:nvGrpSpPr>
        <p:grpSpPr>
          <a:xfrm>
            <a:off x="2" y="5727773"/>
            <a:ext cx="12188826" cy="1046296"/>
            <a:chOff x="-5012460" y="5194194"/>
            <a:chExt cx="16033937"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0" y="5194194"/>
              <a:ext cx="1447405"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sp>
        <p:nvSpPr>
          <p:cNvPr id="130" name="Title 1"/>
          <p:cNvSpPr txBox="1">
            <a:spLocks/>
          </p:cNvSpPr>
          <p:nvPr/>
        </p:nvSpPr>
        <p:spPr>
          <a:xfrm>
            <a:off x="8681892" y="453415"/>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7619" y="300009"/>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24"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14"/>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9"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31846" y="2539690"/>
            <a:ext cx="2372247" cy="2928764"/>
            <a:chOff x="2274475" y="1904767"/>
            <a:chExt cx="1779649" cy="2196573"/>
          </a:xfrm>
        </p:grpSpPr>
        <p:grpSp>
          <p:nvGrpSpPr>
            <p:cNvPr id="136" name="Group 135"/>
            <p:cNvGrpSpPr/>
            <p:nvPr/>
          </p:nvGrpSpPr>
          <p:grpSpPr>
            <a:xfrm>
              <a:off x="2274475" y="1904767"/>
              <a:ext cx="1779649" cy="2196573"/>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44" name="Group 143"/>
            <p:cNvGrpSpPr/>
            <p:nvPr/>
          </p:nvGrpSpPr>
          <p:grpSpPr>
            <a:xfrm>
              <a:off x="2353918" y="2398485"/>
              <a:ext cx="1620765" cy="117971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sp>
        <p:nvSpPr>
          <p:cNvPr id="99" name="Title 1"/>
          <p:cNvSpPr txBox="1">
            <a:spLocks/>
          </p:cNvSpPr>
          <p:nvPr/>
        </p:nvSpPr>
        <p:spPr>
          <a:xfrm>
            <a:off x="397463" y="1533590"/>
            <a:ext cx="2414146"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a:gradFill>
                  <a:gsLst>
                    <a:gs pos="0">
                      <a:srgbClr val="5F5F5F"/>
                    </a:gs>
                    <a:gs pos="100000">
                      <a:srgbClr val="5F5F5F"/>
                    </a:gs>
                  </a:gsLst>
                  <a:lin ang="5400000" scaled="0"/>
                </a:gradFill>
              </a:rPr>
              <a:t>cpu</a:t>
            </a:r>
            <a:r>
              <a:rPr lang="en-US" dirty="0">
                <a:gradFill>
                  <a:gsLst>
                    <a:gs pos="0">
                      <a:srgbClr val="5F5F5F"/>
                    </a:gs>
                    <a:gs pos="100000">
                      <a:srgbClr val="5F5F5F"/>
                    </a:gs>
                  </a:gsLst>
                  <a:lin ang="5400000" scaled="0"/>
                </a:gradFill>
              </a:rPr>
              <a:t> utilization</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smtClean="0">
                <a:gradFill>
                  <a:gsLst>
                    <a:gs pos="0">
                      <a:srgbClr val="FFFFFF"/>
                    </a:gs>
                    <a:gs pos="100000">
                      <a:srgbClr val="FFFFFF"/>
                    </a:gs>
                  </a:gsLst>
                  <a:lin ang="5400000" scaled="0"/>
                </a:gradFill>
              </a:rPr>
              <a:t>auto-scaling</a:t>
            </a:r>
            <a:endParaRPr lang="en-US" dirty="0">
              <a:gradFill>
                <a:gsLst>
                  <a:gs pos="0">
                    <a:srgbClr val="FFFFFF"/>
                  </a:gs>
                  <a:gs pos="100000">
                    <a:srgbClr val="FFFFFF"/>
                  </a:gs>
                </a:gsLst>
                <a:lin ang="5400000" scaled="0"/>
              </a:gradFill>
            </a:endParaRPr>
          </a:p>
        </p:txBody>
      </p:sp>
      <p:sp>
        <p:nvSpPr>
          <p:cNvPr id="102" name="Rectangle 101"/>
          <p:cNvSpPr/>
          <p:nvPr/>
        </p:nvSpPr>
        <p:spPr bwMode="auto">
          <a:xfrm>
            <a:off x="5402860" y="1645214"/>
            <a:ext cx="3593597" cy="24508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nvGrpSpPr>
          <p:cNvPr id="104" name="Group 103"/>
          <p:cNvGrpSpPr/>
          <p:nvPr/>
        </p:nvGrpSpPr>
        <p:grpSpPr>
          <a:xfrm>
            <a:off x="5509989" y="2520077"/>
            <a:ext cx="2372247" cy="2928764"/>
            <a:chOff x="2274474" y="1904767"/>
            <a:chExt cx="1779649" cy="2196573"/>
          </a:xfrm>
        </p:grpSpPr>
        <p:grpSp>
          <p:nvGrpSpPr>
            <p:cNvPr id="105" name="Group 104"/>
            <p:cNvGrpSpPr/>
            <p:nvPr/>
          </p:nvGrpSpPr>
          <p:grpSpPr>
            <a:xfrm>
              <a:off x="2274474" y="1904767"/>
              <a:ext cx="1779649" cy="2196573"/>
              <a:chOff x="4888659" y="2633150"/>
              <a:chExt cx="2372247" cy="2928764"/>
            </a:xfrm>
          </p:grpSpPr>
          <p:sp>
            <p:nvSpPr>
              <p:cNvPr id="111"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2" name="TextBox 111"/>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06" name="Group 105"/>
            <p:cNvGrpSpPr/>
            <p:nvPr/>
          </p:nvGrpSpPr>
          <p:grpSpPr>
            <a:xfrm>
              <a:off x="2353918" y="2398485"/>
              <a:ext cx="1620765" cy="1179719"/>
              <a:chOff x="5633503" y="3707934"/>
              <a:chExt cx="866165" cy="631077"/>
            </a:xfrm>
          </p:grpSpPr>
          <p:grpSp>
            <p:nvGrpSpPr>
              <p:cNvPr id="107" name="Group 106"/>
              <p:cNvGrpSpPr/>
              <p:nvPr/>
            </p:nvGrpSpPr>
            <p:grpSpPr>
              <a:xfrm>
                <a:off x="5633503" y="3707934"/>
                <a:ext cx="866164" cy="631077"/>
                <a:chOff x="2146305" y="552450"/>
                <a:chExt cx="7896221" cy="5753100"/>
              </a:xfrm>
            </p:grpSpPr>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10" name="Rectangle 109"/>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08" name="Rectangle 107"/>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grpSp>
        <p:nvGrpSpPr>
          <p:cNvPr id="114" name="Group 113"/>
          <p:cNvGrpSpPr/>
          <p:nvPr/>
        </p:nvGrpSpPr>
        <p:grpSpPr>
          <a:xfrm>
            <a:off x="7979489" y="2500463"/>
            <a:ext cx="2372247" cy="2928764"/>
            <a:chOff x="2274475" y="1904767"/>
            <a:chExt cx="1779649" cy="2196573"/>
          </a:xfrm>
        </p:grpSpPr>
        <p:grpSp>
          <p:nvGrpSpPr>
            <p:cNvPr id="115" name="Group 114"/>
            <p:cNvGrpSpPr/>
            <p:nvPr/>
          </p:nvGrpSpPr>
          <p:grpSpPr>
            <a:xfrm>
              <a:off x="2274475" y="1904767"/>
              <a:ext cx="1779649" cy="2196573"/>
              <a:chOff x="4888659" y="2633150"/>
              <a:chExt cx="2372247" cy="2928764"/>
            </a:xfrm>
          </p:grpSpPr>
          <p:sp>
            <p:nvSpPr>
              <p:cNvPr id="140"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1" name="TextBox 140"/>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16" name="Group 115"/>
            <p:cNvGrpSpPr/>
            <p:nvPr/>
          </p:nvGrpSpPr>
          <p:grpSpPr>
            <a:xfrm>
              <a:off x="2353918" y="2398485"/>
              <a:ext cx="1620765" cy="1179719"/>
              <a:chOff x="5633503" y="3707934"/>
              <a:chExt cx="866165" cy="631077"/>
            </a:xfrm>
          </p:grpSpPr>
          <p:grpSp>
            <p:nvGrpSpPr>
              <p:cNvPr id="119" name="Group 118"/>
              <p:cNvGrpSpPr/>
              <p:nvPr/>
            </p:nvGrpSpPr>
            <p:grpSpPr>
              <a:xfrm>
                <a:off x="5633503" y="3707934"/>
                <a:ext cx="866164" cy="631077"/>
                <a:chOff x="2146305" y="552450"/>
                <a:chExt cx="7896221" cy="5753100"/>
              </a:xfrm>
            </p:grpSpPr>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39" name="Rectangle 138"/>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0" name="Rectangle 11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sp>
        <p:nvSpPr>
          <p:cNvPr id="150" name="Rectangle 149"/>
          <p:cNvSpPr/>
          <p:nvPr/>
        </p:nvSpPr>
        <p:spPr bwMode="auto">
          <a:xfrm>
            <a:off x="8997691" y="1647456"/>
            <a:ext cx="2368480" cy="24448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142" name="Rectangle 141"/>
          <p:cNvSpPr/>
          <p:nvPr/>
        </p:nvSpPr>
        <p:spPr bwMode="auto">
          <a:xfrm>
            <a:off x="5307313" y="1503419"/>
            <a:ext cx="96780"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143" name="Rectangle 142"/>
          <p:cNvSpPr/>
          <p:nvPr/>
        </p:nvSpPr>
        <p:spPr bwMode="auto">
          <a:xfrm>
            <a:off x="8988636" y="1503419"/>
            <a:ext cx="103368"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374326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2" fill="hold" grpId="1" nodeType="clickEffect">
                                  <p:stCondLst>
                                    <p:cond delay="0"/>
                                  </p:stCondLst>
                                  <p:childTnLst>
                                    <p:animEffect transition="out" filter="wipe(right)">
                                      <p:cBhvr>
                                        <p:cTn id="23" dur="500"/>
                                        <p:tgtEl>
                                          <p:spTgt spid="102"/>
                                        </p:tgtEl>
                                      </p:cBhvr>
                                    </p:animEffect>
                                    <p:set>
                                      <p:cBhvr>
                                        <p:cTn id="24" dur="1" fill="hold">
                                          <p:stCondLst>
                                            <p:cond delay="499"/>
                                          </p:stCondLst>
                                        </p:cTn>
                                        <p:tgtEl>
                                          <p:spTgt spid="102"/>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nodeType="afterEffect">
                                  <p:stCondLst>
                                    <p:cond delay="0"/>
                                  </p:stCondLst>
                                  <p:childTnLst>
                                    <p:animEffect transition="out" filter="fade">
                                      <p:cBhvr>
                                        <p:cTn id="27" dur="500"/>
                                        <p:tgtEl>
                                          <p:spTgt spid="104"/>
                                        </p:tgtEl>
                                      </p:cBhvr>
                                    </p:animEffect>
                                    <p:set>
                                      <p:cBhvr>
                                        <p:cTn id="28" dur="1" fill="hold">
                                          <p:stCondLst>
                                            <p:cond delay="499"/>
                                          </p:stCondLst>
                                        </p:cTn>
                                        <p:tgtEl>
                                          <p:spTgt spid="10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2"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wipe(left)">
                                      <p:cBhvr>
                                        <p:cTn id="33" dur="500"/>
                                        <p:tgtEl>
                                          <p:spTgt spid="1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left)">
                                      <p:cBhvr>
                                        <p:cTn id="41" dur="500"/>
                                        <p:tgtEl>
                                          <p:spTgt spid="150"/>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2" fill="hold" grpId="1" nodeType="clickEffect">
                                  <p:stCondLst>
                                    <p:cond delay="0"/>
                                  </p:stCondLst>
                                  <p:childTnLst>
                                    <p:animEffect transition="out" filter="wipe(right)">
                                      <p:cBhvr>
                                        <p:cTn id="49" dur="500"/>
                                        <p:tgtEl>
                                          <p:spTgt spid="150"/>
                                        </p:tgtEl>
                                      </p:cBhvr>
                                    </p:animEffect>
                                    <p:set>
                                      <p:cBhvr>
                                        <p:cTn id="50" dur="1" fill="hold">
                                          <p:stCondLst>
                                            <p:cond delay="499"/>
                                          </p:stCondLst>
                                        </p:cTn>
                                        <p:tgtEl>
                                          <p:spTgt spid="150"/>
                                        </p:tgtEl>
                                        <p:attrNameLst>
                                          <p:attrName>style.visibility</p:attrName>
                                        </p:attrNameLst>
                                      </p:cBhvr>
                                      <p:to>
                                        <p:strVal val="hidden"/>
                                      </p:to>
                                    </p:set>
                                  </p:childTnLst>
                                </p:cTn>
                              </p:par>
                            </p:childTnLst>
                          </p:cTn>
                        </p:par>
                        <p:par>
                          <p:cTn id="51" fill="hold">
                            <p:stCondLst>
                              <p:cond delay="500"/>
                            </p:stCondLst>
                            <p:childTnLst>
                              <p:par>
                                <p:cTn id="52" presetID="10" presetClass="exit" presetSubtype="0" fill="hold" nodeType="afterEffect">
                                  <p:stCondLst>
                                    <p:cond delay="0"/>
                                  </p:stCondLst>
                                  <p:childTnLst>
                                    <p:animEffect transition="out" filter="fade">
                                      <p:cBhvr>
                                        <p:cTn id="53" dur="500"/>
                                        <p:tgtEl>
                                          <p:spTgt spid="114"/>
                                        </p:tgtEl>
                                      </p:cBhvr>
                                    </p:animEffect>
                                    <p:set>
                                      <p:cBhvr>
                                        <p:cTn id="54" dur="1" fill="hold">
                                          <p:stCondLst>
                                            <p:cond delay="499"/>
                                          </p:stCondLst>
                                        </p:cTn>
                                        <p:tgtEl>
                                          <p:spTgt spid="114"/>
                                        </p:tgtEl>
                                        <p:attrNameLst>
                                          <p:attrName>style.visibility</p:attrName>
                                        </p:attrNameLst>
                                      </p:cBhvr>
                                      <p:to>
                                        <p:strVal val="hidden"/>
                                      </p:to>
                                    </p:set>
                                  </p:childTnLst>
                                </p:cTn>
                              </p:par>
                            </p:childTnLst>
                          </p:cTn>
                        </p:par>
                        <p:par>
                          <p:cTn id="55" fill="hold">
                            <p:stCondLst>
                              <p:cond delay="1000"/>
                            </p:stCondLst>
                            <p:childTnLst>
                              <p:par>
                                <p:cTn id="56" presetID="22" presetClass="exit" presetSubtype="2" fill="hold" grpId="3" nodeType="afterEffect">
                                  <p:stCondLst>
                                    <p:cond delay="0"/>
                                  </p:stCondLst>
                                  <p:childTnLst>
                                    <p:animEffect transition="out" filter="wipe(right)">
                                      <p:cBhvr>
                                        <p:cTn id="57" dur="500"/>
                                        <p:tgtEl>
                                          <p:spTgt spid="102"/>
                                        </p:tgtEl>
                                      </p:cBhvr>
                                    </p:animEffect>
                                    <p:set>
                                      <p:cBhvr>
                                        <p:cTn id="58" dur="1" fill="hold">
                                          <p:stCondLst>
                                            <p:cond delay="499"/>
                                          </p:stCondLst>
                                        </p:cTn>
                                        <p:tgtEl>
                                          <p:spTgt spid="102"/>
                                        </p:tgtEl>
                                        <p:attrNameLst>
                                          <p:attrName>style.visibility</p:attrName>
                                        </p:attrNameLst>
                                      </p:cBhvr>
                                      <p:to>
                                        <p:strVal val="hidden"/>
                                      </p:to>
                                    </p:set>
                                  </p:childTnLst>
                                </p:cTn>
                              </p:par>
                            </p:childTnLst>
                          </p:cTn>
                        </p:par>
                        <p:par>
                          <p:cTn id="59" fill="hold">
                            <p:stCondLst>
                              <p:cond delay="1500"/>
                            </p:stCondLst>
                            <p:childTnLst>
                              <p:par>
                                <p:cTn id="60" presetID="10" presetClass="exit" presetSubtype="0" fill="hold" nodeType="afterEffect">
                                  <p:stCondLst>
                                    <p:cond delay="0"/>
                                  </p:stCondLst>
                                  <p:childTnLst>
                                    <p:animEffect transition="out" filter="fade">
                                      <p:cBhvr>
                                        <p:cTn id="61" dur="500"/>
                                        <p:tgtEl>
                                          <p:spTgt spid="104"/>
                                        </p:tgtEl>
                                      </p:cBhvr>
                                    </p:animEffect>
                                    <p:set>
                                      <p:cBhvr>
                                        <p:cTn id="62"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2" grpId="0" animBg="1"/>
      <p:bldP spid="102" grpId="1" animBg="1"/>
      <p:bldP spid="102" grpId="2" animBg="1"/>
      <p:bldP spid="102" grpId="3" animBg="1"/>
      <p:bldP spid="150" grpId="0" animBg="1"/>
      <p:bldP spid="15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771151"/>
          </a:xfrm>
        </p:spPr>
        <p:txBody>
          <a:bodyPr/>
          <a:lstStyle/>
          <a:p>
            <a:r>
              <a:rPr lang="en-US" dirty="0" smtClean="0"/>
              <a:t>Windows Azure Web App Gallery</a:t>
            </a:r>
            <a:endParaRPr lang="en-US" dirty="0"/>
          </a:p>
        </p:txBody>
      </p:sp>
      <p:sp>
        <p:nvSpPr>
          <p:cNvPr id="5" name="TextBox 4"/>
          <p:cNvSpPr txBox="1"/>
          <p:nvPr/>
        </p:nvSpPr>
        <p:spPr>
          <a:xfrm>
            <a:off x="8059953" y="2800864"/>
            <a:ext cx="3608172" cy="2769989"/>
          </a:xfrm>
          <a:prstGeom prst="rect">
            <a:avLst/>
          </a:prstGeom>
          <a:noFill/>
        </p:spPr>
        <p:txBody>
          <a:bodyPr wrap="square" lIns="0" tIns="0" rIns="0" bIns="0" rtlCol="0">
            <a:spAutoFit/>
          </a:bodyPr>
          <a:lstStyle/>
          <a:p>
            <a:pPr defTabSz="1218714"/>
            <a:r>
              <a:rPr lang="en-US" sz="3600" spc="-71" dirty="0">
                <a:gradFill>
                  <a:gsLst>
                    <a:gs pos="2917">
                      <a:srgbClr val="292929"/>
                    </a:gs>
                    <a:gs pos="30000">
                      <a:srgbClr val="292929"/>
                    </a:gs>
                  </a:gsLst>
                  <a:lin ang="5400000" scaled="0"/>
                </a:gradFill>
              </a:rPr>
              <a:t>Ready-to-Go Open Source </a:t>
            </a:r>
          </a:p>
          <a:p>
            <a:pPr defTabSz="1218714"/>
            <a:r>
              <a:rPr lang="en-US" sz="3600" spc="-71" dirty="0">
                <a:gradFill>
                  <a:gsLst>
                    <a:gs pos="2917">
                      <a:srgbClr val="292929"/>
                    </a:gs>
                    <a:gs pos="30000">
                      <a:srgbClr val="292929"/>
                    </a:gs>
                  </a:gsLst>
                  <a:lin ang="5400000" scaled="0"/>
                </a:gradFill>
              </a:rPr>
              <a:t>Web Applications, </a:t>
            </a:r>
          </a:p>
          <a:p>
            <a:pPr defTabSz="1218714"/>
            <a:r>
              <a:rPr lang="en-US" sz="3600" spc="-71" dirty="0">
                <a:gradFill>
                  <a:gsLst>
                    <a:gs pos="2917">
                      <a:srgbClr val="292929"/>
                    </a:gs>
                    <a:gs pos="30000">
                      <a:srgbClr val="292929"/>
                    </a:gs>
                  </a:gsLst>
                  <a:lin ang="5400000" scaled="0"/>
                </a:gradFill>
              </a:rPr>
              <a:t>Frameworks, </a:t>
            </a:r>
          </a:p>
          <a:p>
            <a:pPr defTabSz="1218714"/>
            <a:r>
              <a:rPr lang="en-US" sz="3600" spc="-71" dirty="0">
                <a:gradFill>
                  <a:gsLst>
                    <a:gs pos="2917">
                      <a:srgbClr val="292929"/>
                    </a:gs>
                    <a:gs pos="30000">
                      <a:srgbClr val="292929"/>
                    </a:gs>
                  </a:gsLst>
                  <a:lin ang="5400000" scaled="0"/>
                </a:gradFill>
              </a:rPr>
              <a:t>and Templates</a:t>
            </a:r>
          </a:p>
        </p:txBody>
      </p:sp>
      <p:pic>
        <p:nvPicPr>
          <p:cNvPr id="1026" name="Picture 2" descr="{:IconUr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087" y="1323546"/>
            <a:ext cx="993604" cy="9936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Ur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1323545"/>
            <a:ext cx="1009650" cy="10096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Ur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0210" y="1339591"/>
            <a:ext cx="993604" cy="9936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Ur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112" y="2814673"/>
            <a:ext cx="1012476" cy="7689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conUr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8904" y="2748201"/>
            <a:ext cx="1156216" cy="9018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conUr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0388" y="224662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conUr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555" y="4065059"/>
            <a:ext cx="922767" cy="9227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conUr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0132" y="3943685"/>
            <a:ext cx="1165515" cy="116551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conUr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8632" y="224662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conUr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40456" y="4031330"/>
            <a:ext cx="985344" cy="9902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conUr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0610" y="3872246"/>
            <a:ext cx="1308388" cy="130838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conUr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5592" y="1147181"/>
            <a:ext cx="1378424" cy="1378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5"/>
          <a:stretch>
            <a:fillRect/>
          </a:stretch>
        </p:blipFill>
        <p:spPr>
          <a:xfrm>
            <a:off x="309266" y="5198292"/>
            <a:ext cx="1429340" cy="1362167"/>
          </a:xfrm>
          <a:prstGeom prst="rect">
            <a:avLst/>
          </a:prstGeom>
        </p:spPr>
      </p:pic>
      <p:pic>
        <p:nvPicPr>
          <p:cNvPr id="4" name="Picture 3"/>
          <p:cNvPicPr>
            <a:picLocks noChangeAspect="1"/>
          </p:cNvPicPr>
          <p:nvPr/>
        </p:nvPicPr>
        <p:blipFill>
          <a:blip r:embed="rId16"/>
          <a:stretch>
            <a:fillRect/>
          </a:stretch>
        </p:blipFill>
        <p:spPr>
          <a:xfrm>
            <a:off x="1931358" y="5579332"/>
            <a:ext cx="1663059" cy="660317"/>
          </a:xfrm>
          <a:prstGeom prst="rect">
            <a:avLst/>
          </a:prstGeom>
        </p:spPr>
      </p:pic>
      <p:pic>
        <p:nvPicPr>
          <p:cNvPr id="6" name="Picture 5"/>
          <p:cNvPicPr>
            <a:picLocks noChangeAspect="1"/>
          </p:cNvPicPr>
          <p:nvPr/>
        </p:nvPicPr>
        <p:blipFill>
          <a:blip r:embed="rId17"/>
          <a:stretch>
            <a:fillRect/>
          </a:stretch>
        </p:blipFill>
        <p:spPr>
          <a:xfrm>
            <a:off x="3846101" y="5398500"/>
            <a:ext cx="1329019" cy="1319517"/>
          </a:xfrm>
          <a:prstGeom prst="rect">
            <a:avLst/>
          </a:prstGeom>
        </p:spPr>
      </p:pic>
      <p:pic>
        <p:nvPicPr>
          <p:cNvPr id="7" name="Picture 6"/>
          <p:cNvPicPr>
            <a:picLocks noChangeAspect="1"/>
          </p:cNvPicPr>
          <p:nvPr/>
        </p:nvPicPr>
        <p:blipFill>
          <a:blip r:embed="rId18"/>
          <a:stretch>
            <a:fillRect/>
          </a:stretch>
        </p:blipFill>
        <p:spPr>
          <a:xfrm>
            <a:off x="5685592" y="5398501"/>
            <a:ext cx="1309179" cy="1319516"/>
          </a:xfrm>
          <a:prstGeom prst="rect">
            <a:avLst/>
          </a:prstGeom>
        </p:spPr>
      </p:pic>
    </p:spTree>
    <p:extLst>
      <p:ext uri="{BB962C8B-B14F-4D97-AF65-F5344CB8AC3E}">
        <p14:creationId xmlns:p14="http://schemas.microsoft.com/office/powerpoint/2010/main" val="82258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56f45ac-cfcc-4b56-bbac-b1c235d1a591"/>
    <ds:schemaRef ds:uri="http://www.w3.org/XML/1998/namespace"/>
    <ds:schemaRef ds:uri="http://purl.org/dc/dcmitype/"/>
  </ds:schemaRefs>
</ds:datastoreItem>
</file>

<file path=customXml/itemProps2.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2547</TotalTime>
  <Words>815</Words>
  <Application>Microsoft Office PowerPoint</Application>
  <PresentationFormat>Custom</PresentationFormat>
  <Paragraphs>149</Paragraphs>
  <Slides>12</Slides>
  <Notes>12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Segoe UI Light</vt:lpstr>
      <vt:lpstr>Segoe UI</vt:lpstr>
      <vt:lpstr>Consolas</vt:lpstr>
      <vt:lpstr>Segoe Light</vt:lpstr>
      <vt:lpstr>Wingdings</vt:lpstr>
      <vt:lpstr>MS1444_Windows Azure Template 16x9_r08a</vt:lpstr>
      <vt:lpstr>White with Consolas font for code slides</vt:lpstr>
      <vt:lpstr>Windows_Azure_DevCamp_16x9_Template - FINAL2</vt:lpstr>
      <vt:lpstr>Accent Color Transition Slides</vt:lpstr>
      <vt:lpstr>Windows Azure Web Sites</vt:lpstr>
      <vt:lpstr>PowerPoint Presentation</vt:lpstr>
      <vt:lpstr>Supported Publishing Methods</vt:lpstr>
      <vt:lpstr>Supported Web Frameworks</vt:lpstr>
      <vt:lpstr>scale</vt:lpstr>
      <vt:lpstr>web sites</vt:lpstr>
      <vt:lpstr>web sites </vt:lpstr>
      <vt:lpstr>auto-scaling</vt:lpstr>
      <vt:lpstr>Windows Azure Web App Gallery</vt:lpstr>
      <vt:lpstr>Creating a Wordpress  site</vt:lpstr>
      <vt:lpstr> Website examples</vt:lpstr>
      <vt:lpstr>Application Scenarios</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Bill Wilder</cp:lastModifiedBy>
  <cp:revision>206</cp:revision>
  <cp:lastPrinted>2011-10-11T14:25:22Z</cp:lastPrinted>
  <dcterms:created xsi:type="dcterms:W3CDTF">2011-03-29T16:07:22Z</dcterms:created>
  <dcterms:modified xsi:type="dcterms:W3CDTF">2013-10-08T19:27:22Z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